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0.jpg" ContentType="image/jpg"/>
  <Override PartName="/ppt/media/image11.jpg" ContentType="image/jpg"/>
  <Override PartName="/ppt/media/image12.jpg" ContentType="image/jpg"/>
  <Override PartName="/ppt/media/image14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8"/>
  </p:notesMasterIdLst>
  <p:sldIdLst>
    <p:sldId id="265" r:id="rId2"/>
    <p:sldId id="292" r:id="rId3"/>
    <p:sldId id="266" r:id="rId4"/>
    <p:sldId id="296" r:id="rId5"/>
    <p:sldId id="271" r:id="rId6"/>
    <p:sldId id="941" r:id="rId7"/>
    <p:sldId id="940" r:id="rId8"/>
    <p:sldId id="281" r:id="rId9"/>
    <p:sldId id="600" r:id="rId10"/>
    <p:sldId id="257" r:id="rId11"/>
    <p:sldId id="256" r:id="rId12"/>
    <p:sldId id="258" r:id="rId13"/>
    <p:sldId id="931" r:id="rId14"/>
    <p:sldId id="932" r:id="rId15"/>
    <p:sldId id="290" r:id="rId16"/>
    <p:sldId id="938" r:id="rId17"/>
    <p:sldId id="268" r:id="rId18"/>
    <p:sldId id="946" r:id="rId19"/>
    <p:sldId id="937" r:id="rId20"/>
    <p:sldId id="943" r:id="rId21"/>
    <p:sldId id="942" r:id="rId22"/>
    <p:sldId id="267" r:id="rId23"/>
    <p:sldId id="945" r:id="rId24"/>
    <p:sldId id="944" r:id="rId25"/>
    <p:sldId id="277" r:id="rId26"/>
    <p:sldId id="295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03B"/>
    <a:srgbClr val="F3AB98"/>
    <a:srgbClr val="F1F2F5"/>
    <a:srgbClr val="E2E6EA"/>
    <a:srgbClr val="F8E4E4"/>
    <a:srgbClr val="F0F2F6"/>
    <a:srgbClr val="D3DAE5"/>
    <a:srgbClr val="7694C4"/>
    <a:srgbClr val="FEECDE"/>
    <a:srgbClr val="FE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/>
    <p:restoredTop sz="89228" autoAdjust="0"/>
  </p:normalViewPr>
  <p:slideViewPr>
    <p:cSldViewPr>
      <p:cViewPr varScale="1">
        <p:scale>
          <a:sx n="65" d="100"/>
          <a:sy n="65" d="100"/>
        </p:scale>
        <p:origin x="62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5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6942B-0375-455E-8D04-99DC69CE500C}" type="datetimeFigureOut">
              <a:rPr lang="pt-BR" smtClean="0"/>
              <a:t>21/07/2019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B621E-70C2-418A-B32F-1DC48C0B75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28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Good</a:t>
            </a:r>
            <a:r>
              <a:rPr lang="pt-BR" dirty="0"/>
              <a:t> </a:t>
            </a:r>
            <a:r>
              <a:rPr lang="pt-BR" dirty="0" err="1"/>
              <a:t>afternoon</a:t>
            </a:r>
            <a:r>
              <a:rPr lang="pt-B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Valdilea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Veloso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pleasure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initial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 of the </a:t>
            </a:r>
            <a:r>
              <a:rPr lang="en-US" sz="1200" dirty="0" err="1"/>
              <a:t>ImPrEP</a:t>
            </a:r>
            <a:r>
              <a:rPr lang="en-US" sz="1200" dirty="0"/>
              <a:t> Study, 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demonstration project of same day PrEP initiation </a:t>
            </a:r>
            <a:r>
              <a:rPr lang="en-US" sz="1200" dirty="0"/>
              <a:t>among MSM and TGW in Brazil, Mexico and Peru.</a:t>
            </a: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particular, I will be presenting data on s</a:t>
            </a:r>
            <a:r>
              <a:rPr lang="en-US" sz="1200" dirty="0"/>
              <a:t>afety, early continuation, adherence and HIV incidence.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study is being funded by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Unitaid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 support of each country Ministry of Health.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C2398-BD9D-4F08-B1C5-A6A9BECDF4E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5545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B621E-70C2-418A-B32F-1DC48C0B758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6144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Despite the concentrated epidemic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among key populations predominantly MSM and TGW,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Pre-exposure prophylaxis (PrEP) implementation in the region has been very limited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CE875-4B95-8D4D-90D2-2DB543F0F0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98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Eligible participants were HIV uninfected MSM and TGW ≥18 years old at high risk for HIV infection . Participants were screened and enrolled on the same day at 15 sites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Brasil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 sites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Mexico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10 sites in Peru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received a 30 days’ supply of TDF/FTC.</a:t>
            </a:r>
            <a:endParaRPr lang="en-US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C2398-BD9D-4F08-B1C5-A6A9BECDF4E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780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Eligible participants were HIV uninfected MSM and TGW ≥18 years old at high risk for HIV infection . Participants were screened and enrolled on the same day at 15 sites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Brasil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 sites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Mexico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10 sites in Peru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received a 30 days’ supply of TDF/FTC.</a:t>
            </a:r>
            <a:endParaRPr lang="en-US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C2398-BD9D-4F08-B1C5-A6A9BECDF4EE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79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6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3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52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1AD75900-5AC6-43F3-8AE5-9607B3C8E526}"/>
              </a:ext>
            </a:extLst>
          </p:cNvPr>
          <p:cNvSpPr/>
          <p:nvPr userDrawn="1"/>
        </p:nvSpPr>
        <p:spPr>
          <a:xfrm>
            <a:off x="2711624" y="463508"/>
            <a:ext cx="45719" cy="792000"/>
          </a:xfrm>
          <a:prstGeom prst="rect">
            <a:avLst/>
          </a:prstGeom>
          <a:solidFill>
            <a:srgbClr val="E83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2" descr="Prep Brasil Profilaxia PrÃ© ExposiÃ§Ã£o">
            <a:extLst>
              <a:ext uri="{FF2B5EF4-FFF2-40B4-BE49-F238E27FC236}">
                <a16:creationId xmlns:a16="http://schemas.microsoft.com/office/drawing/2014/main" id="{382EB685-F4A3-6B46-BE42-22E106F6F4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91412"/>
            <a:ext cx="1981200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6683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1AD75900-5AC6-43F3-8AE5-9607B3C8E526}"/>
              </a:ext>
            </a:extLst>
          </p:cNvPr>
          <p:cNvSpPr/>
          <p:nvPr userDrawn="1"/>
        </p:nvSpPr>
        <p:spPr>
          <a:xfrm>
            <a:off x="2423592" y="506049"/>
            <a:ext cx="45719" cy="792000"/>
          </a:xfrm>
          <a:prstGeom prst="rect">
            <a:avLst/>
          </a:prstGeom>
          <a:solidFill>
            <a:srgbClr val="E83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 descr="logo_PrEParadas (1).jpg">
            <a:extLst>
              <a:ext uri="{FF2B5EF4-FFF2-40B4-BE49-F238E27FC236}">
                <a16:creationId xmlns:a16="http://schemas.microsoft.com/office/drawing/2014/main" id="{A88DFAFB-B211-D141-BE50-422B24EB29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5138" y="188640"/>
            <a:ext cx="2023638" cy="142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9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4AA6B6B3-D78A-4BD2-8BAC-E0F470C8F3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2313" y="265916"/>
            <a:ext cx="527327" cy="684435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1AD75900-5AC6-43F3-8AE5-9607B3C8E526}"/>
              </a:ext>
            </a:extLst>
          </p:cNvPr>
          <p:cNvSpPr/>
          <p:nvPr userDrawn="1"/>
        </p:nvSpPr>
        <p:spPr>
          <a:xfrm>
            <a:off x="1088504" y="265916"/>
            <a:ext cx="45719" cy="684435"/>
          </a:xfrm>
          <a:prstGeom prst="rect">
            <a:avLst/>
          </a:prstGeom>
          <a:solidFill>
            <a:srgbClr val="E83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37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2AE8B6BB-D408-4926-97CA-184185C304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2313" y="265916"/>
            <a:ext cx="527327" cy="684435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2766B62F-CA03-4619-84B2-929AB1E91F38}"/>
              </a:ext>
            </a:extLst>
          </p:cNvPr>
          <p:cNvSpPr/>
          <p:nvPr userDrawn="1"/>
        </p:nvSpPr>
        <p:spPr>
          <a:xfrm>
            <a:off x="1088504" y="265915"/>
            <a:ext cx="45719" cy="1188000"/>
          </a:xfrm>
          <a:prstGeom prst="rect">
            <a:avLst/>
          </a:prstGeom>
          <a:solidFill>
            <a:srgbClr val="E83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56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8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03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2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3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9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79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8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6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87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70" r:id="rId12"/>
    <p:sldLayoutId id="2147483671" r:id="rId13"/>
    <p:sldLayoutId id="2147483668" r:id="rId14"/>
    <p:sldLayoutId id="2147483672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sv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25.svg"/><Relationship Id="rId10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38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530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Agrupar 70">
            <a:extLst>
              <a:ext uri="{FF2B5EF4-FFF2-40B4-BE49-F238E27FC236}">
                <a16:creationId xmlns:a16="http://schemas.microsoft.com/office/drawing/2014/main" id="{650B3AB6-E1E8-3E40-8DF2-3DC75037345A}"/>
              </a:ext>
            </a:extLst>
          </p:cNvPr>
          <p:cNvGrpSpPr/>
          <p:nvPr/>
        </p:nvGrpSpPr>
        <p:grpSpPr>
          <a:xfrm>
            <a:off x="2155008" y="1844824"/>
            <a:ext cx="7986202" cy="3775435"/>
            <a:chOff x="2155008" y="1669789"/>
            <a:chExt cx="7986202" cy="3775435"/>
          </a:xfrm>
        </p:grpSpPr>
        <p:sp>
          <p:nvSpPr>
            <p:cNvPr id="5" name="rc5"/>
            <p:cNvSpPr/>
            <p:nvPr/>
          </p:nvSpPr>
          <p:spPr>
            <a:xfrm>
              <a:off x="3183641" y="1923625"/>
              <a:ext cx="2272797" cy="2930636"/>
            </a:xfrm>
            <a:prstGeom prst="rect">
              <a:avLst/>
            </a:prstGeom>
            <a:solidFill>
              <a:srgbClr val="EBEBEB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3183641" y="4277015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6775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3183641" y="3388943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6775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3183641" y="2500872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6775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3183641" y="4721051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3183641" y="3832979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pl11"/>
            <p:cNvSpPr/>
            <p:nvPr/>
          </p:nvSpPr>
          <p:spPr>
            <a:xfrm>
              <a:off x="3183641" y="2944907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pl12"/>
            <p:cNvSpPr/>
            <p:nvPr/>
          </p:nvSpPr>
          <p:spPr>
            <a:xfrm>
              <a:off x="3183641" y="2056836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pl13"/>
            <p:cNvSpPr/>
            <p:nvPr/>
          </p:nvSpPr>
          <p:spPr>
            <a:xfrm>
              <a:off x="4320040" y="1923625"/>
              <a:ext cx="0" cy="2930636"/>
            </a:xfrm>
            <a:custGeom>
              <a:avLst/>
              <a:gdLst/>
              <a:ahLst/>
              <a:cxnLst/>
              <a:rect l="0" t="0" r="0" b="0"/>
              <a:pathLst>
                <a:path h="2930636">
                  <a:moveTo>
                    <a:pt x="0" y="293063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rc14"/>
            <p:cNvSpPr/>
            <p:nvPr/>
          </p:nvSpPr>
          <p:spPr>
            <a:xfrm>
              <a:off x="3751840" y="4001713"/>
              <a:ext cx="1136398" cy="719338"/>
            </a:xfrm>
            <a:prstGeom prst="rect">
              <a:avLst/>
            </a:prstGeom>
            <a:solidFill>
              <a:srgbClr val="66C2A5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5" name="tx15"/>
            <p:cNvSpPr/>
            <p:nvPr/>
          </p:nvSpPr>
          <p:spPr>
            <a:xfrm>
              <a:off x="4231766" y="3845225"/>
              <a:ext cx="176547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995"/>
                </a:lnSpc>
              </a:pPr>
              <a:r>
                <a:rPr sz="1100" b="1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8.1</a:t>
              </a:r>
            </a:p>
          </p:txBody>
        </p:sp>
        <p:sp>
          <p:nvSpPr>
            <p:cNvPr id="16" name="rc16"/>
            <p:cNvSpPr/>
            <p:nvPr/>
          </p:nvSpPr>
          <p:spPr>
            <a:xfrm>
              <a:off x="5526027" y="1923625"/>
              <a:ext cx="2272797" cy="2930636"/>
            </a:xfrm>
            <a:prstGeom prst="rect">
              <a:avLst/>
            </a:prstGeom>
            <a:solidFill>
              <a:srgbClr val="EBEBEB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7" name="pl17"/>
            <p:cNvSpPr/>
            <p:nvPr/>
          </p:nvSpPr>
          <p:spPr>
            <a:xfrm>
              <a:off x="5526027" y="4277015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6775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" name="pl18"/>
            <p:cNvSpPr/>
            <p:nvPr/>
          </p:nvSpPr>
          <p:spPr>
            <a:xfrm>
              <a:off x="5526027" y="3388943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6775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" name="pl19"/>
            <p:cNvSpPr/>
            <p:nvPr/>
          </p:nvSpPr>
          <p:spPr>
            <a:xfrm>
              <a:off x="5526027" y="2500872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6775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" name="pl20"/>
            <p:cNvSpPr/>
            <p:nvPr/>
          </p:nvSpPr>
          <p:spPr>
            <a:xfrm>
              <a:off x="5526027" y="4721051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pl21"/>
            <p:cNvSpPr/>
            <p:nvPr/>
          </p:nvSpPr>
          <p:spPr>
            <a:xfrm>
              <a:off x="5526027" y="3832979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pl22"/>
            <p:cNvSpPr/>
            <p:nvPr/>
          </p:nvSpPr>
          <p:spPr>
            <a:xfrm>
              <a:off x="5526027" y="2944907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3"/>
            <p:cNvSpPr/>
            <p:nvPr/>
          </p:nvSpPr>
          <p:spPr>
            <a:xfrm>
              <a:off x="5526027" y="2056836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4"/>
            <p:cNvSpPr/>
            <p:nvPr/>
          </p:nvSpPr>
          <p:spPr>
            <a:xfrm>
              <a:off x="6662426" y="1923625"/>
              <a:ext cx="0" cy="2930636"/>
            </a:xfrm>
            <a:custGeom>
              <a:avLst/>
              <a:gdLst/>
              <a:ahLst/>
              <a:cxnLst/>
              <a:rect l="0" t="0" r="0" b="0"/>
              <a:pathLst>
                <a:path h="2930636">
                  <a:moveTo>
                    <a:pt x="0" y="293063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rc25"/>
            <p:cNvSpPr/>
            <p:nvPr/>
          </p:nvSpPr>
          <p:spPr>
            <a:xfrm>
              <a:off x="6094226" y="4170446"/>
              <a:ext cx="1136398" cy="550604"/>
            </a:xfrm>
            <a:prstGeom prst="rect">
              <a:avLst/>
            </a:prstGeom>
            <a:solidFill>
              <a:srgbClr val="FC8D62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6" name="tx26"/>
            <p:cNvSpPr/>
            <p:nvPr/>
          </p:nvSpPr>
          <p:spPr>
            <a:xfrm>
              <a:off x="6574152" y="4013958"/>
              <a:ext cx="176547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995"/>
                </a:lnSpc>
              </a:pPr>
              <a:r>
                <a:rPr sz="1100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6.2</a:t>
              </a:r>
            </a:p>
          </p:txBody>
        </p:sp>
        <p:sp>
          <p:nvSpPr>
            <p:cNvPr id="27" name="rc27"/>
            <p:cNvSpPr/>
            <p:nvPr/>
          </p:nvSpPr>
          <p:spPr>
            <a:xfrm>
              <a:off x="7868413" y="1923625"/>
              <a:ext cx="2272797" cy="2930636"/>
            </a:xfrm>
            <a:prstGeom prst="rect">
              <a:avLst/>
            </a:prstGeom>
            <a:solidFill>
              <a:srgbClr val="EBEBEB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7868413" y="4277015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6775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7868413" y="3388943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6775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7868413" y="2500872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6775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7868413" y="4721051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7868413" y="3832979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7868413" y="2944907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7868413" y="2056836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9004812" y="1923625"/>
              <a:ext cx="0" cy="2930636"/>
            </a:xfrm>
            <a:custGeom>
              <a:avLst/>
              <a:gdLst/>
              <a:ahLst/>
              <a:cxnLst/>
              <a:rect l="0" t="0" r="0" b="0"/>
              <a:pathLst>
                <a:path h="2930636">
                  <a:moveTo>
                    <a:pt x="0" y="293063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rc36"/>
            <p:cNvSpPr/>
            <p:nvPr/>
          </p:nvSpPr>
          <p:spPr>
            <a:xfrm>
              <a:off x="8436613" y="3237971"/>
              <a:ext cx="1136398" cy="1483079"/>
            </a:xfrm>
            <a:prstGeom prst="rect">
              <a:avLst/>
            </a:prstGeom>
            <a:solidFill>
              <a:srgbClr val="8DA0CB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7" name="tx37"/>
            <p:cNvSpPr/>
            <p:nvPr/>
          </p:nvSpPr>
          <p:spPr>
            <a:xfrm>
              <a:off x="8881223" y="3081483"/>
              <a:ext cx="247178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995"/>
                </a:lnSpc>
              </a:pPr>
              <a:r>
                <a:rPr sz="1100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16.7</a:t>
              </a:r>
            </a:p>
          </p:txBody>
        </p:sp>
        <p:sp>
          <p:nvSpPr>
            <p:cNvPr id="38" name="rc38"/>
            <p:cNvSpPr/>
            <p:nvPr/>
          </p:nvSpPr>
          <p:spPr>
            <a:xfrm>
              <a:off x="3183641" y="1669789"/>
              <a:ext cx="2272797" cy="253836"/>
            </a:xfrm>
            <a:prstGeom prst="rect">
              <a:avLst/>
            </a:prstGeom>
            <a:solidFill>
              <a:srgbClr val="F3AB98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9" name="tx39"/>
            <p:cNvSpPr/>
            <p:nvPr/>
          </p:nvSpPr>
          <p:spPr>
            <a:xfrm>
              <a:off x="4061637" y="1738624"/>
              <a:ext cx="516805" cy="11271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00"/>
                </a:lnSpc>
              </a:pPr>
              <a:r>
                <a:rPr sz="1200" b="1" dirty="0">
                  <a:solidFill>
                    <a:srgbClr val="1A1A1A">
                      <a:alpha val="100000"/>
                    </a:srgbClr>
                  </a:solidFill>
                  <a:latin typeface="Arial"/>
                  <a:cs typeface="Arial"/>
                </a:rPr>
                <a:t>Overall</a:t>
              </a:r>
            </a:p>
          </p:txBody>
        </p:sp>
        <p:sp>
          <p:nvSpPr>
            <p:cNvPr id="40" name="rc40"/>
            <p:cNvSpPr/>
            <p:nvPr/>
          </p:nvSpPr>
          <p:spPr>
            <a:xfrm>
              <a:off x="5526027" y="1669789"/>
              <a:ext cx="2272797" cy="253836"/>
            </a:xfrm>
            <a:prstGeom prst="rect">
              <a:avLst/>
            </a:prstGeom>
            <a:solidFill>
              <a:srgbClr val="F3AB98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1" name="tx41"/>
            <p:cNvSpPr/>
            <p:nvPr/>
          </p:nvSpPr>
          <p:spPr>
            <a:xfrm>
              <a:off x="5938265" y="1723444"/>
              <a:ext cx="1448320" cy="14307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00"/>
                </a:lnSpc>
              </a:pPr>
              <a:r>
                <a:rPr sz="1200" b="1">
                  <a:solidFill>
                    <a:srgbClr val="1A1A1A">
                      <a:alpha val="100000"/>
                    </a:srgbClr>
                  </a:solidFill>
                  <a:latin typeface="Arial"/>
                  <a:cs typeface="Arial"/>
                </a:rPr>
                <a:t>Young (18-24 years)</a:t>
              </a:r>
            </a:p>
          </p:txBody>
        </p:sp>
        <p:sp>
          <p:nvSpPr>
            <p:cNvPr id="42" name="rc42"/>
            <p:cNvSpPr/>
            <p:nvPr/>
          </p:nvSpPr>
          <p:spPr>
            <a:xfrm>
              <a:off x="7868413" y="1669789"/>
              <a:ext cx="2272797" cy="253836"/>
            </a:xfrm>
            <a:prstGeom prst="rect">
              <a:avLst/>
            </a:prstGeom>
            <a:solidFill>
              <a:srgbClr val="F3AB98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3" name="tx43"/>
            <p:cNvSpPr/>
            <p:nvPr/>
          </p:nvSpPr>
          <p:spPr>
            <a:xfrm>
              <a:off x="8259592" y="1724337"/>
              <a:ext cx="1490439" cy="14128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00"/>
                </a:lnSpc>
              </a:pPr>
              <a:r>
                <a:rPr sz="1200" b="1">
                  <a:solidFill>
                    <a:srgbClr val="1A1A1A">
                      <a:alpha val="100000"/>
                    </a:srgbClr>
                  </a:solidFill>
                  <a:latin typeface="Arial"/>
                  <a:cs typeface="Arial"/>
                </a:rPr>
                <a:t>Transgender women</a:t>
              </a:r>
            </a:p>
          </p:txBody>
        </p:sp>
        <p:sp>
          <p:nvSpPr>
            <p:cNvPr id="44" name="pl44"/>
            <p:cNvSpPr/>
            <p:nvPr/>
          </p:nvSpPr>
          <p:spPr>
            <a:xfrm>
              <a:off x="4320040" y="4854261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6662426" y="4854261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9004812" y="4854261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tx47"/>
            <p:cNvSpPr/>
            <p:nvPr/>
          </p:nvSpPr>
          <p:spPr>
            <a:xfrm>
              <a:off x="3036253" y="4664298"/>
              <a:ext cx="84757" cy="11132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00"/>
                </a:lnSpc>
              </a:pPr>
              <a:r>
                <a:rPr sz="12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48" name="tx48"/>
            <p:cNvSpPr/>
            <p:nvPr/>
          </p:nvSpPr>
          <p:spPr>
            <a:xfrm>
              <a:off x="2951496" y="3776226"/>
              <a:ext cx="169515" cy="11132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00"/>
                </a:lnSpc>
              </a:pPr>
              <a:r>
                <a:rPr sz="12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10</a:t>
              </a:r>
            </a:p>
          </p:txBody>
        </p:sp>
        <p:sp>
          <p:nvSpPr>
            <p:cNvPr id="49" name="tx49"/>
            <p:cNvSpPr/>
            <p:nvPr/>
          </p:nvSpPr>
          <p:spPr>
            <a:xfrm>
              <a:off x="2951496" y="2888154"/>
              <a:ext cx="169515" cy="11132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00"/>
                </a:lnSpc>
              </a:pPr>
              <a:r>
                <a:rPr sz="12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20</a:t>
              </a:r>
            </a:p>
          </p:txBody>
        </p:sp>
        <p:sp>
          <p:nvSpPr>
            <p:cNvPr id="50" name="tx50"/>
            <p:cNvSpPr/>
            <p:nvPr/>
          </p:nvSpPr>
          <p:spPr>
            <a:xfrm>
              <a:off x="2951496" y="1999884"/>
              <a:ext cx="169515" cy="11152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00"/>
                </a:lnSpc>
              </a:pPr>
              <a:r>
                <a:rPr sz="12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30</a:t>
              </a:r>
            </a:p>
          </p:txBody>
        </p:sp>
        <p:sp>
          <p:nvSpPr>
            <p:cNvPr id="51" name="pl51"/>
            <p:cNvSpPr/>
            <p:nvPr/>
          </p:nvSpPr>
          <p:spPr>
            <a:xfrm>
              <a:off x="3148847" y="4721051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3148847" y="3832979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3148847" y="2944907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3148847" y="2056836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tx55"/>
            <p:cNvSpPr/>
            <p:nvPr/>
          </p:nvSpPr>
          <p:spPr>
            <a:xfrm rot="16200000">
              <a:off x="1884277" y="3333480"/>
              <a:ext cx="652388" cy="11092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00"/>
                </a:lnSpc>
              </a:pPr>
              <a:r>
                <a:rPr sz="1400" b="1" dirty="0">
                  <a:solidFill>
                    <a:srgbClr val="E8303B"/>
                  </a:solidFill>
                  <a:latin typeface="Arial"/>
                  <a:cs typeface="Arial"/>
                </a:rPr>
                <a:t>Incidence</a:t>
              </a:r>
            </a:p>
          </p:txBody>
        </p:sp>
        <p:sp>
          <p:nvSpPr>
            <p:cNvPr id="56" name="tx56"/>
            <p:cNvSpPr/>
            <p:nvPr/>
          </p:nvSpPr>
          <p:spPr>
            <a:xfrm rot="16200000">
              <a:off x="1653208" y="3317406"/>
              <a:ext cx="1541710" cy="14307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00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(per 100 person years)</a:t>
              </a:r>
            </a:p>
          </p:txBody>
        </p:sp>
        <p:sp>
          <p:nvSpPr>
            <p:cNvPr id="59" name="tx59"/>
            <p:cNvSpPr/>
            <p:nvPr/>
          </p:nvSpPr>
          <p:spPr>
            <a:xfrm>
              <a:off x="4231766" y="5343228"/>
              <a:ext cx="176547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995"/>
                </a:lnSpc>
              </a:pPr>
              <a:r>
                <a:rPr sz="995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6.2</a:t>
              </a:r>
            </a:p>
          </p:txBody>
        </p:sp>
        <p:sp>
          <p:nvSpPr>
            <p:cNvPr id="60" name="tx60"/>
            <p:cNvSpPr/>
            <p:nvPr/>
          </p:nvSpPr>
          <p:spPr>
            <a:xfrm>
              <a:off x="4196450" y="5083770"/>
              <a:ext cx="247178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995"/>
                </a:lnSpc>
              </a:pPr>
              <a:r>
                <a:rPr sz="995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10.5</a:t>
              </a:r>
            </a:p>
          </p:txBody>
        </p:sp>
        <p:sp>
          <p:nvSpPr>
            <p:cNvPr id="62" name="tx62"/>
            <p:cNvSpPr/>
            <p:nvPr/>
          </p:nvSpPr>
          <p:spPr>
            <a:xfrm>
              <a:off x="6574152" y="5343228"/>
              <a:ext cx="176547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995"/>
                </a:lnSpc>
              </a:pPr>
              <a:r>
                <a:rPr sz="995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3.4</a:t>
              </a:r>
            </a:p>
          </p:txBody>
        </p:sp>
        <p:sp>
          <p:nvSpPr>
            <p:cNvPr id="63" name="tx63"/>
            <p:cNvSpPr/>
            <p:nvPr/>
          </p:nvSpPr>
          <p:spPr>
            <a:xfrm>
              <a:off x="6538836" y="5085358"/>
              <a:ext cx="247178" cy="9128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995"/>
                </a:lnSpc>
              </a:pPr>
              <a:r>
                <a:rPr sz="995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11.2</a:t>
              </a:r>
            </a:p>
          </p:txBody>
        </p:sp>
        <p:sp>
          <p:nvSpPr>
            <p:cNvPr id="65" name="tx65"/>
            <p:cNvSpPr/>
            <p:nvPr/>
          </p:nvSpPr>
          <p:spPr>
            <a:xfrm>
              <a:off x="8916538" y="5343228"/>
              <a:ext cx="176547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995"/>
                </a:lnSpc>
              </a:pPr>
              <a:r>
                <a:rPr sz="995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8.0</a:t>
              </a:r>
            </a:p>
          </p:txBody>
        </p:sp>
        <p:sp>
          <p:nvSpPr>
            <p:cNvPr id="66" name="tx66"/>
            <p:cNvSpPr/>
            <p:nvPr/>
          </p:nvSpPr>
          <p:spPr>
            <a:xfrm>
              <a:off x="8881223" y="5083770"/>
              <a:ext cx="247178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995"/>
                </a:lnSpc>
              </a:pPr>
              <a:r>
                <a:rPr sz="995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35.0</a:t>
              </a:r>
            </a:p>
          </p:txBody>
        </p:sp>
        <p:sp>
          <p:nvSpPr>
            <p:cNvPr id="67" name="tx67"/>
            <p:cNvSpPr/>
            <p:nvPr/>
          </p:nvSpPr>
          <p:spPr>
            <a:xfrm>
              <a:off x="2392720" y="5334298"/>
              <a:ext cx="728290" cy="11092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00"/>
                </a:lnSpc>
              </a:pPr>
              <a:r>
                <a:rPr sz="12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Lower limit</a:t>
              </a:r>
            </a:p>
          </p:txBody>
        </p:sp>
        <p:sp>
          <p:nvSpPr>
            <p:cNvPr id="68" name="tx68"/>
            <p:cNvSpPr/>
            <p:nvPr/>
          </p:nvSpPr>
          <p:spPr>
            <a:xfrm>
              <a:off x="2392720" y="5013176"/>
              <a:ext cx="728290" cy="13950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00"/>
                </a:lnSpc>
              </a:pPr>
              <a:r>
                <a:rPr sz="12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Upper limit</a:t>
              </a:r>
            </a:p>
          </p:txBody>
        </p:sp>
        <p:sp>
          <p:nvSpPr>
            <p:cNvPr id="69" name="pl69"/>
            <p:cNvSpPr/>
            <p:nvPr/>
          </p:nvSpPr>
          <p:spPr>
            <a:xfrm>
              <a:off x="3148847" y="5390654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70"/>
            <p:cNvSpPr/>
            <p:nvPr/>
          </p:nvSpPr>
          <p:spPr>
            <a:xfrm>
              <a:off x="3148847" y="5131197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77" name="Título 76">
            <a:extLst>
              <a:ext uri="{FF2B5EF4-FFF2-40B4-BE49-F238E27FC236}">
                <a16:creationId xmlns:a16="http://schemas.microsoft.com/office/drawing/2014/main" id="{3EA146E7-B9F7-4546-BC33-2EED7097B7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03512" y="274638"/>
            <a:ext cx="10690225" cy="1143000"/>
          </a:xfrm>
        </p:spPr>
        <p:txBody>
          <a:bodyPr>
            <a:normAutofit/>
          </a:bodyPr>
          <a:lstStyle/>
          <a:p>
            <a:r>
              <a:rPr lang="en-US" sz="3200" dirty="0"/>
              <a:t>Incidence of Syphilis over 96 weeks of follow-up</a:t>
            </a:r>
            <a:endParaRPr lang="pt-BR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c143"/>
          <p:cNvSpPr/>
          <p:nvPr/>
        </p:nvSpPr>
        <p:spPr>
          <a:xfrm>
            <a:off x="10920536" y="632537"/>
            <a:ext cx="974633" cy="1133418"/>
          </a:xfrm>
          <a:prstGeom prst="rect">
            <a:avLst/>
          </a:prstGeom>
          <a:solidFill>
            <a:srgbClr val="FFFFFF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65" name="Título 164">
            <a:extLst>
              <a:ext uri="{FF2B5EF4-FFF2-40B4-BE49-F238E27FC236}">
                <a16:creationId xmlns:a16="http://schemas.microsoft.com/office/drawing/2014/main" id="{489E76B5-46BA-6C4A-AFC1-F30EAFFFE3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82695" y="274638"/>
            <a:ext cx="882993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Prevalence of Chlamydia and Gonorrhea over 96 weeks of follow-up</a:t>
            </a:r>
            <a:endParaRPr lang="pt-BR" sz="2800" dirty="0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7A6377F9-84DB-4844-8CDC-3D686C512AED}"/>
              </a:ext>
            </a:extLst>
          </p:cNvPr>
          <p:cNvGrpSpPr/>
          <p:nvPr/>
        </p:nvGrpSpPr>
        <p:grpSpPr>
          <a:xfrm>
            <a:off x="2007742" y="1556792"/>
            <a:ext cx="9887427" cy="4452167"/>
            <a:chOff x="2007742" y="1641129"/>
            <a:chExt cx="9887427" cy="4452167"/>
          </a:xfrm>
        </p:grpSpPr>
        <p:grpSp>
          <p:nvGrpSpPr>
            <p:cNvPr id="155" name="Agrupar 154">
              <a:extLst>
                <a:ext uri="{FF2B5EF4-FFF2-40B4-BE49-F238E27FC236}">
                  <a16:creationId xmlns:a16="http://schemas.microsoft.com/office/drawing/2014/main" id="{8F9549A9-A089-9A47-8A3B-B75AF6063D15}"/>
                </a:ext>
              </a:extLst>
            </p:cNvPr>
            <p:cNvGrpSpPr/>
            <p:nvPr/>
          </p:nvGrpSpPr>
          <p:grpSpPr>
            <a:xfrm>
              <a:off x="2007742" y="1641129"/>
              <a:ext cx="9887427" cy="4236143"/>
              <a:chOff x="2007742" y="1641129"/>
              <a:chExt cx="9887427" cy="4236143"/>
            </a:xfrm>
          </p:grpSpPr>
          <p:sp>
            <p:nvSpPr>
              <p:cNvPr id="5" name="rc5"/>
              <p:cNvSpPr/>
              <p:nvPr/>
            </p:nvSpPr>
            <p:spPr>
              <a:xfrm>
                <a:off x="3144166" y="1929832"/>
                <a:ext cx="2260105" cy="3215349"/>
              </a:xfrm>
              <a:prstGeom prst="rect">
                <a:avLst/>
              </a:prstGeom>
              <a:solidFill>
                <a:srgbClr val="EBEBEB">
                  <a:alpha val="100000"/>
                </a:srgbClr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6" name="pl6"/>
              <p:cNvSpPr/>
              <p:nvPr/>
            </p:nvSpPr>
            <p:spPr>
              <a:xfrm>
                <a:off x="3144166" y="4511855"/>
                <a:ext cx="2260105" cy="0"/>
              </a:xfrm>
              <a:custGeom>
                <a:avLst/>
                <a:gdLst/>
                <a:ahLst/>
                <a:cxnLst/>
                <a:rect l="0" t="0" r="0" b="0"/>
                <a:pathLst>
                  <a:path w="1987154">
                    <a:moveTo>
                      <a:pt x="0" y="0"/>
                    </a:moveTo>
                    <a:lnTo>
                      <a:pt x="1987154" y="0"/>
                    </a:lnTo>
                    <a:lnTo>
                      <a:pt x="1987154" y="0"/>
                    </a:lnTo>
                  </a:path>
                </a:pathLst>
              </a:custGeom>
              <a:ln w="6775" cap="flat">
                <a:solidFill>
                  <a:srgbClr val="FFFFFF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7" name="pl7"/>
              <p:cNvSpPr/>
              <p:nvPr/>
            </p:nvSpPr>
            <p:spPr>
              <a:xfrm>
                <a:off x="3144166" y="3537507"/>
                <a:ext cx="2260105" cy="0"/>
              </a:xfrm>
              <a:custGeom>
                <a:avLst/>
                <a:gdLst/>
                <a:ahLst/>
                <a:cxnLst/>
                <a:rect l="0" t="0" r="0" b="0"/>
                <a:pathLst>
                  <a:path w="1987154">
                    <a:moveTo>
                      <a:pt x="0" y="0"/>
                    </a:moveTo>
                    <a:lnTo>
                      <a:pt x="1987154" y="0"/>
                    </a:lnTo>
                    <a:lnTo>
                      <a:pt x="1987154" y="0"/>
                    </a:lnTo>
                  </a:path>
                </a:pathLst>
              </a:custGeom>
              <a:ln w="6775" cap="flat">
                <a:solidFill>
                  <a:srgbClr val="FFFFFF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8" name="pl8"/>
              <p:cNvSpPr/>
              <p:nvPr/>
            </p:nvSpPr>
            <p:spPr>
              <a:xfrm>
                <a:off x="3144166" y="2563159"/>
                <a:ext cx="2260105" cy="0"/>
              </a:xfrm>
              <a:custGeom>
                <a:avLst/>
                <a:gdLst/>
                <a:ahLst/>
                <a:cxnLst/>
                <a:rect l="0" t="0" r="0" b="0"/>
                <a:pathLst>
                  <a:path w="1987154">
                    <a:moveTo>
                      <a:pt x="0" y="0"/>
                    </a:moveTo>
                    <a:lnTo>
                      <a:pt x="1987154" y="0"/>
                    </a:lnTo>
                    <a:lnTo>
                      <a:pt x="1987154" y="0"/>
                    </a:lnTo>
                  </a:path>
                </a:pathLst>
              </a:custGeom>
              <a:ln w="6775" cap="flat">
                <a:solidFill>
                  <a:srgbClr val="FFFFFF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9" name="pl9"/>
              <p:cNvSpPr/>
              <p:nvPr/>
            </p:nvSpPr>
            <p:spPr>
              <a:xfrm>
                <a:off x="3144166" y="4999029"/>
                <a:ext cx="2260105" cy="0"/>
              </a:xfrm>
              <a:custGeom>
                <a:avLst/>
                <a:gdLst/>
                <a:ahLst/>
                <a:cxnLst/>
                <a:rect l="0" t="0" r="0" b="0"/>
                <a:pathLst>
                  <a:path w="1987154">
                    <a:moveTo>
                      <a:pt x="0" y="0"/>
                    </a:moveTo>
                    <a:lnTo>
                      <a:pt x="1987154" y="0"/>
                    </a:lnTo>
                    <a:lnTo>
                      <a:pt x="1987154" y="0"/>
                    </a:lnTo>
                  </a:path>
                </a:pathLst>
              </a:custGeom>
              <a:ln w="13550" cap="flat">
                <a:solidFill>
                  <a:srgbClr val="FFFFFF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0" name="pl10"/>
              <p:cNvSpPr/>
              <p:nvPr/>
            </p:nvSpPr>
            <p:spPr>
              <a:xfrm>
                <a:off x="3144166" y="4024680"/>
                <a:ext cx="2260105" cy="0"/>
              </a:xfrm>
              <a:custGeom>
                <a:avLst/>
                <a:gdLst/>
                <a:ahLst/>
                <a:cxnLst/>
                <a:rect l="0" t="0" r="0" b="0"/>
                <a:pathLst>
                  <a:path w="1987154">
                    <a:moveTo>
                      <a:pt x="0" y="0"/>
                    </a:moveTo>
                    <a:lnTo>
                      <a:pt x="1987154" y="0"/>
                    </a:lnTo>
                    <a:lnTo>
                      <a:pt x="1987154" y="0"/>
                    </a:lnTo>
                  </a:path>
                </a:pathLst>
              </a:custGeom>
              <a:ln w="13550" cap="flat">
                <a:solidFill>
                  <a:srgbClr val="FFFFFF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" name="pl11"/>
              <p:cNvSpPr/>
              <p:nvPr/>
            </p:nvSpPr>
            <p:spPr>
              <a:xfrm>
                <a:off x="3144166" y="3050332"/>
                <a:ext cx="2260105" cy="0"/>
              </a:xfrm>
              <a:custGeom>
                <a:avLst/>
                <a:gdLst/>
                <a:ahLst/>
                <a:cxnLst/>
                <a:rect l="0" t="0" r="0" b="0"/>
                <a:pathLst>
                  <a:path w="1987154">
                    <a:moveTo>
                      <a:pt x="0" y="0"/>
                    </a:moveTo>
                    <a:lnTo>
                      <a:pt x="1987154" y="0"/>
                    </a:lnTo>
                    <a:lnTo>
                      <a:pt x="1987154" y="0"/>
                    </a:lnTo>
                  </a:path>
                </a:pathLst>
              </a:custGeom>
              <a:ln w="13550" cap="flat">
                <a:solidFill>
                  <a:srgbClr val="FFFFFF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" name="pl12"/>
              <p:cNvSpPr/>
              <p:nvPr/>
            </p:nvSpPr>
            <p:spPr>
              <a:xfrm>
                <a:off x="3144166" y="2075984"/>
                <a:ext cx="2260105" cy="0"/>
              </a:xfrm>
              <a:custGeom>
                <a:avLst/>
                <a:gdLst/>
                <a:ahLst/>
                <a:cxnLst/>
                <a:rect l="0" t="0" r="0" b="0"/>
                <a:pathLst>
                  <a:path w="1987154">
                    <a:moveTo>
                      <a:pt x="0" y="0"/>
                    </a:moveTo>
                    <a:lnTo>
                      <a:pt x="1987154" y="0"/>
                    </a:lnTo>
                    <a:lnTo>
                      <a:pt x="1987154" y="0"/>
                    </a:lnTo>
                  </a:path>
                </a:pathLst>
              </a:custGeom>
              <a:ln w="13550" cap="flat">
                <a:solidFill>
                  <a:srgbClr val="FFFFFF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3" name="pl13"/>
              <p:cNvSpPr/>
              <p:nvPr/>
            </p:nvSpPr>
            <p:spPr>
              <a:xfrm>
                <a:off x="3760558" y="1929832"/>
                <a:ext cx="0" cy="3215349"/>
              </a:xfrm>
              <a:custGeom>
                <a:avLst/>
                <a:gdLst/>
                <a:ahLst/>
                <a:cxnLst/>
                <a:rect l="0" t="0" r="0" b="0"/>
                <a:pathLst>
                  <a:path h="2827027">
                    <a:moveTo>
                      <a:pt x="0" y="2827027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FFFFFF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4" name="pl14"/>
              <p:cNvSpPr/>
              <p:nvPr/>
            </p:nvSpPr>
            <p:spPr>
              <a:xfrm>
                <a:off x="4787879" y="1929832"/>
                <a:ext cx="0" cy="3215349"/>
              </a:xfrm>
              <a:custGeom>
                <a:avLst/>
                <a:gdLst/>
                <a:ahLst/>
                <a:cxnLst/>
                <a:rect l="0" t="0" r="0" b="0"/>
                <a:pathLst>
                  <a:path h="2827027">
                    <a:moveTo>
                      <a:pt x="0" y="2827027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FFFFFF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5" name="rc15"/>
              <p:cNvSpPr/>
              <p:nvPr/>
            </p:nvSpPr>
            <p:spPr>
              <a:xfrm>
                <a:off x="3914656" y="4337447"/>
                <a:ext cx="308196" cy="661582"/>
              </a:xfrm>
              <a:prstGeom prst="rect">
                <a:avLst/>
              </a:prstGeom>
              <a:solidFill>
                <a:srgbClr val="8DA0CB">
                  <a:alpha val="100000"/>
                </a:srgbClr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6" name="rc16"/>
              <p:cNvSpPr/>
              <p:nvPr/>
            </p:nvSpPr>
            <p:spPr>
              <a:xfrm>
                <a:off x="3606460" y="4245858"/>
                <a:ext cx="308196" cy="753170"/>
              </a:xfrm>
              <a:prstGeom prst="rect">
                <a:avLst/>
              </a:prstGeom>
              <a:solidFill>
                <a:srgbClr val="FC8D62">
                  <a:alpha val="100000"/>
                </a:srgbClr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7" name="rc17"/>
              <p:cNvSpPr/>
              <p:nvPr/>
            </p:nvSpPr>
            <p:spPr>
              <a:xfrm>
                <a:off x="3298264" y="4219550"/>
                <a:ext cx="308196" cy="779479"/>
              </a:xfrm>
              <a:prstGeom prst="rect">
                <a:avLst/>
              </a:prstGeom>
              <a:solidFill>
                <a:srgbClr val="66C2A5">
                  <a:alpha val="100000"/>
                </a:srgbClr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8" name="rc18"/>
              <p:cNvSpPr/>
              <p:nvPr/>
            </p:nvSpPr>
            <p:spPr>
              <a:xfrm>
                <a:off x="4941977" y="4268268"/>
                <a:ext cx="308196" cy="730761"/>
              </a:xfrm>
              <a:prstGeom prst="rect">
                <a:avLst/>
              </a:prstGeom>
              <a:solidFill>
                <a:srgbClr val="8DA0CB">
                  <a:alpha val="100000"/>
                </a:srgbClr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9" name="rc19"/>
              <p:cNvSpPr/>
              <p:nvPr/>
            </p:nvSpPr>
            <p:spPr>
              <a:xfrm>
                <a:off x="4633781" y="4635598"/>
                <a:ext cx="308196" cy="363431"/>
              </a:xfrm>
              <a:prstGeom prst="rect">
                <a:avLst/>
              </a:prstGeom>
              <a:solidFill>
                <a:srgbClr val="FC8D62">
                  <a:alpha val="100000"/>
                </a:srgbClr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" name="rc20"/>
              <p:cNvSpPr/>
              <p:nvPr/>
            </p:nvSpPr>
            <p:spPr>
              <a:xfrm>
                <a:off x="4325585" y="4522572"/>
                <a:ext cx="308196" cy="476456"/>
              </a:xfrm>
              <a:prstGeom prst="rect">
                <a:avLst/>
              </a:prstGeom>
              <a:solidFill>
                <a:srgbClr val="66C2A5">
                  <a:alpha val="100000"/>
                </a:srgbClr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1" name="tx21"/>
              <p:cNvSpPr/>
              <p:nvPr/>
            </p:nvSpPr>
            <p:spPr>
              <a:xfrm>
                <a:off x="3928190" y="4159463"/>
                <a:ext cx="281130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1100" b="1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6.79</a:t>
                </a:r>
              </a:p>
            </p:txBody>
          </p:sp>
          <p:sp>
            <p:nvSpPr>
              <p:cNvPr id="22" name="tx22"/>
              <p:cNvSpPr/>
              <p:nvPr/>
            </p:nvSpPr>
            <p:spPr>
              <a:xfrm>
                <a:off x="3619993" y="4067875"/>
                <a:ext cx="281130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1100" b="1" dirty="0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7.73</a:t>
                </a:r>
              </a:p>
            </p:txBody>
          </p:sp>
          <p:sp>
            <p:nvSpPr>
              <p:cNvPr id="23" name="tx23"/>
              <p:cNvSpPr/>
              <p:nvPr/>
            </p:nvSpPr>
            <p:spPr>
              <a:xfrm>
                <a:off x="3412195" y="4041568"/>
                <a:ext cx="80333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1100" b="1" dirty="0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8</a:t>
                </a:r>
              </a:p>
            </p:txBody>
          </p:sp>
          <p:sp>
            <p:nvSpPr>
              <p:cNvPr id="24" name="tx24"/>
              <p:cNvSpPr/>
              <p:nvPr/>
            </p:nvSpPr>
            <p:spPr>
              <a:xfrm>
                <a:off x="4995676" y="4092091"/>
                <a:ext cx="200797" cy="103819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1100" b="1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7.5</a:t>
                </a:r>
              </a:p>
            </p:txBody>
          </p:sp>
          <p:sp>
            <p:nvSpPr>
              <p:cNvPr id="25" name="tx25"/>
              <p:cNvSpPr/>
              <p:nvPr/>
            </p:nvSpPr>
            <p:spPr>
              <a:xfrm>
                <a:off x="4647314" y="4457614"/>
                <a:ext cx="281130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1100" b="1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3.73</a:t>
                </a:r>
              </a:p>
            </p:txBody>
          </p:sp>
          <p:sp>
            <p:nvSpPr>
              <p:cNvPr id="26" name="tx26"/>
              <p:cNvSpPr/>
              <p:nvPr/>
            </p:nvSpPr>
            <p:spPr>
              <a:xfrm>
                <a:off x="4339117" y="4344589"/>
                <a:ext cx="281130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1100" b="1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4.89</a:t>
                </a:r>
              </a:p>
            </p:txBody>
          </p:sp>
          <p:sp>
            <p:nvSpPr>
              <p:cNvPr id="27" name="rc27"/>
              <p:cNvSpPr/>
              <p:nvPr/>
            </p:nvSpPr>
            <p:spPr>
              <a:xfrm>
                <a:off x="5483420" y="1929832"/>
                <a:ext cx="2260105" cy="3215349"/>
              </a:xfrm>
              <a:prstGeom prst="rect">
                <a:avLst/>
              </a:prstGeom>
              <a:solidFill>
                <a:srgbClr val="EBEBEB">
                  <a:alpha val="100000"/>
                </a:srgbClr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8" name="pl28"/>
              <p:cNvSpPr/>
              <p:nvPr/>
            </p:nvSpPr>
            <p:spPr>
              <a:xfrm>
                <a:off x="5483420" y="4511855"/>
                <a:ext cx="2260105" cy="0"/>
              </a:xfrm>
              <a:custGeom>
                <a:avLst/>
                <a:gdLst/>
                <a:ahLst/>
                <a:cxnLst/>
                <a:rect l="0" t="0" r="0" b="0"/>
                <a:pathLst>
                  <a:path w="1987154">
                    <a:moveTo>
                      <a:pt x="0" y="0"/>
                    </a:moveTo>
                    <a:lnTo>
                      <a:pt x="1987154" y="0"/>
                    </a:lnTo>
                    <a:lnTo>
                      <a:pt x="1987154" y="0"/>
                    </a:lnTo>
                  </a:path>
                </a:pathLst>
              </a:custGeom>
              <a:ln w="6775" cap="flat">
                <a:solidFill>
                  <a:srgbClr val="FFFFFF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9" name="pl29"/>
              <p:cNvSpPr/>
              <p:nvPr/>
            </p:nvSpPr>
            <p:spPr>
              <a:xfrm>
                <a:off x="5483420" y="3537507"/>
                <a:ext cx="2260105" cy="0"/>
              </a:xfrm>
              <a:custGeom>
                <a:avLst/>
                <a:gdLst/>
                <a:ahLst/>
                <a:cxnLst/>
                <a:rect l="0" t="0" r="0" b="0"/>
                <a:pathLst>
                  <a:path w="1987154">
                    <a:moveTo>
                      <a:pt x="0" y="0"/>
                    </a:moveTo>
                    <a:lnTo>
                      <a:pt x="1987154" y="0"/>
                    </a:lnTo>
                    <a:lnTo>
                      <a:pt x="1987154" y="0"/>
                    </a:lnTo>
                  </a:path>
                </a:pathLst>
              </a:custGeom>
              <a:ln w="6775" cap="flat">
                <a:solidFill>
                  <a:srgbClr val="FFFFFF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0" name="pl30"/>
              <p:cNvSpPr/>
              <p:nvPr/>
            </p:nvSpPr>
            <p:spPr>
              <a:xfrm>
                <a:off x="5483420" y="2563159"/>
                <a:ext cx="2260105" cy="0"/>
              </a:xfrm>
              <a:custGeom>
                <a:avLst/>
                <a:gdLst/>
                <a:ahLst/>
                <a:cxnLst/>
                <a:rect l="0" t="0" r="0" b="0"/>
                <a:pathLst>
                  <a:path w="1987154">
                    <a:moveTo>
                      <a:pt x="0" y="0"/>
                    </a:moveTo>
                    <a:lnTo>
                      <a:pt x="1987154" y="0"/>
                    </a:lnTo>
                    <a:lnTo>
                      <a:pt x="1987154" y="0"/>
                    </a:lnTo>
                  </a:path>
                </a:pathLst>
              </a:custGeom>
              <a:ln w="6775" cap="flat">
                <a:solidFill>
                  <a:srgbClr val="FFFFFF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1" name="pl31"/>
              <p:cNvSpPr/>
              <p:nvPr/>
            </p:nvSpPr>
            <p:spPr>
              <a:xfrm>
                <a:off x="5483420" y="4999029"/>
                <a:ext cx="2260105" cy="0"/>
              </a:xfrm>
              <a:custGeom>
                <a:avLst/>
                <a:gdLst/>
                <a:ahLst/>
                <a:cxnLst/>
                <a:rect l="0" t="0" r="0" b="0"/>
                <a:pathLst>
                  <a:path w="1987154">
                    <a:moveTo>
                      <a:pt x="0" y="0"/>
                    </a:moveTo>
                    <a:lnTo>
                      <a:pt x="1987154" y="0"/>
                    </a:lnTo>
                    <a:lnTo>
                      <a:pt x="1987154" y="0"/>
                    </a:lnTo>
                  </a:path>
                </a:pathLst>
              </a:custGeom>
              <a:ln w="13550" cap="flat">
                <a:solidFill>
                  <a:srgbClr val="FFFFFF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2" name="pl32"/>
              <p:cNvSpPr/>
              <p:nvPr/>
            </p:nvSpPr>
            <p:spPr>
              <a:xfrm>
                <a:off x="5483420" y="4024680"/>
                <a:ext cx="2260105" cy="0"/>
              </a:xfrm>
              <a:custGeom>
                <a:avLst/>
                <a:gdLst/>
                <a:ahLst/>
                <a:cxnLst/>
                <a:rect l="0" t="0" r="0" b="0"/>
                <a:pathLst>
                  <a:path w="1987154">
                    <a:moveTo>
                      <a:pt x="0" y="0"/>
                    </a:moveTo>
                    <a:lnTo>
                      <a:pt x="1987154" y="0"/>
                    </a:lnTo>
                    <a:lnTo>
                      <a:pt x="1987154" y="0"/>
                    </a:lnTo>
                  </a:path>
                </a:pathLst>
              </a:custGeom>
              <a:ln w="13550" cap="flat">
                <a:solidFill>
                  <a:srgbClr val="FFFFFF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3" name="pl33"/>
              <p:cNvSpPr/>
              <p:nvPr/>
            </p:nvSpPr>
            <p:spPr>
              <a:xfrm>
                <a:off x="5483420" y="3050332"/>
                <a:ext cx="2260105" cy="0"/>
              </a:xfrm>
              <a:custGeom>
                <a:avLst/>
                <a:gdLst/>
                <a:ahLst/>
                <a:cxnLst/>
                <a:rect l="0" t="0" r="0" b="0"/>
                <a:pathLst>
                  <a:path w="1987154">
                    <a:moveTo>
                      <a:pt x="0" y="0"/>
                    </a:moveTo>
                    <a:lnTo>
                      <a:pt x="1987154" y="0"/>
                    </a:lnTo>
                    <a:lnTo>
                      <a:pt x="1987154" y="0"/>
                    </a:lnTo>
                  </a:path>
                </a:pathLst>
              </a:custGeom>
              <a:ln w="13550" cap="flat">
                <a:solidFill>
                  <a:srgbClr val="FFFFFF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4" name="pl34"/>
              <p:cNvSpPr/>
              <p:nvPr/>
            </p:nvSpPr>
            <p:spPr>
              <a:xfrm>
                <a:off x="5483420" y="2075984"/>
                <a:ext cx="2260105" cy="0"/>
              </a:xfrm>
              <a:custGeom>
                <a:avLst/>
                <a:gdLst/>
                <a:ahLst/>
                <a:cxnLst/>
                <a:rect l="0" t="0" r="0" b="0"/>
                <a:pathLst>
                  <a:path w="1987154">
                    <a:moveTo>
                      <a:pt x="0" y="0"/>
                    </a:moveTo>
                    <a:lnTo>
                      <a:pt x="1987154" y="0"/>
                    </a:lnTo>
                    <a:lnTo>
                      <a:pt x="1987154" y="0"/>
                    </a:lnTo>
                  </a:path>
                </a:pathLst>
              </a:custGeom>
              <a:ln w="13550" cap="flat">
                <a:solidFill>
                  <a:srgbClr val="FFFFFF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5" name="pl35"/>
              <p:cNvSpPr/>
              <p:nvPr/>
            </p:nvSpPr>
            <p:spPr>
              <a:xfrm>
                <a:off x="6099812" y="1929832"/>
                <a:ext cx="0" cy="3215349"/>
              </a:xfrm>
              <a:custGeom>
                <a:avLst/>
                <a:gdLst/>
                <a:ahLst/>
                <a:cxnLst/>
                <a:rect l="0" t="0" r="0" b="0"/>
                <a:pathLst>
                  <a:path h="2827027">
                    <a:moveTo>
                      <a:pt x="0" y="2827027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FFFFFF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6" name="pl36"/>
              <p:cNvSpPr/>
              <p:nvPr/>
            </p:nvSpPr>
            <p:spPr>
              <a:xfrm>
                <a:off x="7127133" y="1929832"/>
                <a:ext cx="0" cy="3215349"/>
              </a:xfrm>
              <a:custGeom>
                <a:avLst/>
                <a:gdLst/>
                <a:ahLst/>
                <a:cxnLst/>
                <a:rect l="0" t="0" r="0" b="0"/>
                <a:pathLst>
                  <a:path h="2827027">
                    <a:moveTo>
                      <a:pt x="0" y="2827027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FFFFFF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7" name="rc37"/>
              <p:cNvSpPr/>
              <p:nvPr/>
            </p:nvSpPr>
            <p:spPr>
              <a:xfrm>
                <a:off x="6253910" y="4085090"/>
                <a:ext cx="308196" cy="913938"/>
              </a:xfrm>
              <a:prstGeom prst="rect">
                <a:avLst/>
              </a:prstGeom>
              <a:solidFill>
                <a:srgbClr val="8DA0CB">
                  <a:alpha val="100000"/>
                </a:srgbClr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8" name="rc38"/>
              <p:cNvSpPr/>
              <p:nvPr/>
            </p:nvSpPr>
            <p:spPr>
              <a:xfrm>
                <a:off x="5945713" y="4257550"/>
                <a:ext cx="308196" cy="741478"/>
              </a:xfrm>
              <a:prstGeom prst="rect">
                <a:avLst/>
              </a:prstGeom>
              <a:solidFill>
                <a:srgbClr val="FC8D62">
                  <a:alpha val="100000"/>
                </a:srgbClr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9" name="rc39"/>
              <p:cNvSpPr/>
              <p:nvPr/>
            </p:nvSpPr>
            <p:spPr>
              <a:xfrm>
                <a:off x="5637518" y="3791812"/>
                <a:ext cx="308196" cy="1207217"/>
              </a:xfrm>
              <a:prstGeom prst="rect">
                <a:avLst/>
              </a:prstGeom>
              <a:solidFill>
                <a:srgbClr val="66C2A5">
                  <a:alpha val="100000"/>
                </a:srgbClr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0" name="rc40"/>
              <p:cNvSpPr/>
              <p:nvPr/>
            </p:nvSpPr>
            <p:spPr>
              <a:xfrm>
                <a:off x="7281231" y="3781094"/>
                <a:ext cx="308196" cy="1217934"/>
              </a:xfrm>
              <a:prstGeom prst="rect">
                <a:avLst/>
              </a:prstGeom>
              <a:solidFill>
                <a:srgbClr val="8DA0CB">
                  <a:alpha val="100000"/>
                </a:srgbClr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1" name="rc41"/>
              <p:cNvSpPr/>
              <p:nvPr/>
            </p:nvSpPr>
            <p:spPr>
              <a:xfrm>
                <a:off x="6973034" y="4575188"/>
                <a:ext cx="308196" cy="423841"/>
              </a:xfrm>
              <a:prstGeom prst="rect">
                <a:avLst/>
              </a:prstGeom>
              <a:solidFill>
                <a:srgbClr val="FC8D62">
                  <a:alpha val="100000"/>
                </a:srgbClr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2" name="rc42"/>
              <p:cNvSpPr/>
              <p:nvPr/>
            </p:nvSpPr>
            <p:spPr>
              <a:xfrm>
                <a:off x="6664839" y="3966220"/>
                <a:ext cx="308196" cy="1032809"/>
              </a:xfrm>
              <a:prstGeom prst="rect">
                <a:avLst/>
              </a:prstGeom>
              <a:solidFill>
                <a:srgbClr val="66C2A5">
                  <a:alpha val="100000"/>
                </a:srgbClr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3" name="tx43"/>
              <p:cNvSpPr/>
              <p:nvPr/>
            </p:nvSpPr>
            <p:spPr>
              <a:xfrm>
                <a:off x="6267442" y="3907107"/>
                <a:ext cx="281130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1100" b="1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9.38</a:t>
                </a:r>
              </a:p>
            </p:txBody>
          </p:sp>
          <p:sp>
            <p:nvSpPr>
              <p:cNvPr id="44" name="tx44"/>
              <p:cNvSpPr/>
              <p:nvPr/>
            </p:nvSpPr>
            <p:spPr>
              <a:xfrm>
                <a:off x="5959247" y="4079567"/>
                <a:ext cx="281130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1100" b="1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7.61</a:t>
                </a:r>
              </a:p>
            </p:txBody>
          </p:sp>
          <p:sp>
            <p:nvSpPr>
              <p:cNvPr id="45" name="tx45"/>
              <p:cNvSpPr/>
              <p:nvPr/>
            </p:nvSpPr>
            <p:spPr>
              <a:xfrm>
                <a:off x="5610883" y="3613828"/>
                <a:ext cx="361464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1100" b="1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12.39</a:t>
                </a:r>
              </a:p>
            </p:txBody>
          </p:sp>
          <p:sp>
            <p:nvSpPr>
              <p:cNvPr id="46" name="tx46"/>
              <p:cNvSpPr/>
              <p:nvPr/>
            </p:nvSpPr>
            <p:spPr>
              <a:xfrm>
                <a:off x="7294763" y="3603111"/>
                <a:ext cx="281130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1100" b="1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12.5</a:t>
                </a:r>
              </a:p>
            </p:txBody>
          </p:sp>
          <p:sp>
            <p:nvSpPr>
              <p:cNvPr id="47" name="tx47"/>
              <p:cNvSpPr/>
              <p:nvPr/>
            </p:nvSpPr>
            <p:spPr>
              <a:xfrm>
                <a:off x="6986568" y="4397205"/>
                <a:ext cx="281130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1100" b="1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4.35</a:t>
                </a:r>
              </a:p>
            </p:txBody>
          </p:sp>
          <p:sp>
            <p:nvSpPr>
              <p:cNvPr id="48" name="tx48"/>
              <p:cNvSpPr/>
              <p:nvPr/>
            </p:nvSpPr>
            <p:spPr>
              <a:xfrm>
                <a:off x="6678371" y="3788237"/>
                <a:ext cx="281130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1100" b="1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10.6</a:t>
                </a:r>
              </a:p>
            </p:txBody>
          </p:sp>
          <p:sp>
            <p:nvSpPr>
              <p:cNvPr id="49" name="rc49"/>
              <p:cNvSpPr/>
              <p:nvPr/>
            </p:nvSpPr>
            <p:spPr>
              <a:xfrm>
                <a:off x="7822672" y="1929832"/>
                <a:ext cx="2260105" cy="3215349"/>
              </a:xfrm>
              <a:prstGeom prst="rect">
                <a:avLst/>
              </a:prstGeom>
              <a:solidFill>
                <a:srgbClr val="EBEBEB">
                  <a:alpha val="100000"/>
                </a:srgbClr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0" name="pl50"/>
              <p:cNvSpPr/>
              <p:nvPr/>
            </p:nvSpPr>
            <p:spPr>
              <a:xfrm>
                <a:off x="7822672" y="4511855"/>
                <a:ext cx="2260105" cy="0"/>
              </a:xfrm>
              <a:custGeom>
                <a:avLst/>
                <a:gdLst/>
                <a:ahLst/>
                <a:cxnLst/>
                <a:rect l="0" t="0" r="0" b="0"/>
                <a:pathLst>
                  <a:path w="1987154">
                    <a:moveTo>
                      <a:pt x="0" y="0"/>
                    </a:moveTo>
                    <a:lnTo>
                      <a:pt x="1987154" y="0"/>
                    </a:lnTo>
                    <a:lnTo>
                      <a:pt x="1987154" y="0"/>
                    </a:lnTo>
                  </a:path>
                </a:pathLst>
              </a:custGeom>
              <a:ln w="6775" cap="flat">
                <a:solidFill>
                  <a:srgbClr val="FFFFFF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1" name="pl51"/>
              <p:cNvSpPr/>
              <p:nvPr/>
            </p:nvSpPr>
            <p:spPr>
              <a:xfrm>
                <a:off x="7822672" y="3537507"/>
                <a:ext cx="2260105" cy="0"/>
              </a:xfrm>
              <a:custGeom>
                <a:avLst/>
                <a:gdLst/>
                <a:ahLst/>
                <a:cxnLst/>
                <a:rect l="0" t="0" r="0" b="0"/>
                <a:pathLst>
                  <a:path w="1987154">
                    <a:moveTo>
                      <a:pt x="0" y="0"/>
                    </a:moveTo>
                    <a:lnTo>
                      <a:pt x="1987154" y="0"/>
                    </a:lnTo>
                    <a:lnTo>
                      <a:pt x="1987154" y="0"/>
                    </a:lnTo>
                  </a:path>
                </a:pathLst>
              </a:custGeom>
              <a:ln w="6775" cap="flat">
                <a:solidFill>
                  <a:srgbClr val="FFFFFF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2" name="pl52"/>
              <p:cNvSpPr/>
              <p:nvPr/>
            </p:nvSpPr>
            <p:spPr>
              <a:xfrm>
                <a:off x="7822672" y="2563159"/>
                <a:ext cx="2260105" cy="0"/>
              </a:xfrm>
              <a:custGeom>
                <a:avLst/>
                <a:gdLst/>
                <a:ahLst/>
                <a:cxnLst/>
                <a:rect l="0" t="0" r="0" b="0"/>
                <a:pathLst>
                  <a:path w="1987154">
                    <a:moveTo>
                      <a:pt x="0" y="0"/>
                    </a:moveTo>
                    <a:lnTo>
                      <a:pt x="1987154" y="0"/>
                    </a:lnTo>
                    <a:lnTo>
                      <a:pt x="1987154" y="0"/>
                    </a:lnTo>
                  </a:path>
                </a:pathLst>
              </a:custGeom>
              <a:ln w="6775" cap="flat">
                <a:solidFill>
                  <a:srgbClr val="FFFFFF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3" name="pl53"/>
              <p:cNvSpPr/>
              <p:nvPr/>
            </p:nvSpPr>
            <p:spPr>
              <a:xfrm>
                <a:off x="7822672" y="4999029"/>
                <a:ext cx="2260105" cy="0"/>
              </a:xfrm>
              <a:custGeom>
                <a:avLst/>
                <a:gdLst/>
                <a:ahLst/>
                <a:cxnLst/>
                <a:rect l="0" t="0" r="0" b="0"/>
                <a:pathLst>
                  <a:path w="1987154">
                    <a:moveTo>
                      <a:pt x="0" y="0"/>
                    </a:moveTo>
                    <a:lnTo>
                      <a:pt x="1987154" y="0"/>
                    </a:lnTo>
                    <a:lnTo>
                      <a:pt x="1987154" y="0"/>
                    </a:lnTo>
                  </a:path>
                </a:pathLst>
              </a:custGeom>
              <a:ln w="13550" cap="flat">
                <a:solidFill>
                  <a:srgbClr val="FFFFFF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4" name="pl54"/>
              <p:cNvSpPr/>
              <p:nvPr/>
            </p:nvSpPr>
            <p:spPr>
              <a:xfrm>
                <a:off x="7822672" y="4024680"/>
                <a:ext cx="2260105" cy="0"/>
              </a:xfrm>
              <a:custGeom>
                <a:avLst/>
                <a:gdLst/>
                <a:ahLst/>
                <a:cxnLst/>
                <a:rect l="0" t="0" r="0" b="0"/>
                <a:pathLst>
                  <a:path w="1987154">
                    <a:moveTo>
                      <a:pt x="0" y="0"/>
                    </a:moveTo>
                    <a:lnTo>
                      <a:pt x="1987154" y="0"/>
                    </a:lnTo>
                    <a:lnTo>
                      <a:pt x="1987154" y="0"/>
                    </a:lnTo>
                  </a:path>
                </a:pathLst>
              </a:custGeom>
              <a:ln w="13550" cap="flat">
                <a:solidFill>
                  <a:srgbClr val="FFFFFF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" name="pl55"/>
              <p:cNvSpPr/>
              <p:nvPr/>
            </p:nvSpPr>
            <p:spPr>
              <a:xfrm>
                <a:off x="7822672" y="3050332"/>
                <a:ext cx="2260105" cy="0"/>
              </a:xfrm>
              <a:custGeom>
                <a:avLst/>
                <a:gdLst/>
                <a:ahLst/>
                <a:cxnLst/>
                <a:rect l="0" t="0" r="0" b="0"/>
                <a:pathLst>
                  <a:path w="1987154">
                    <a:moveTo>
                      <a:pt x="0" y="0"/>
                    </a:moveTo>
                    <a:lnTo>
                      <a:pt x="1987154" y="0"/>
                    </a:lnTo>
                    <a:lnTo>
                      <a:pt x="1987154" y="0"/>
                    </a:lnTo>
                  </a:path>
                </a:pathLst>
              </a:custGeom>
              <a:ln w="13550" cap="flat">
                <a:solidFill>
                  <a:srgbClr val="FFFFFF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" name="pl56"/>
              <p:cNvSpPr/>
              <p:nvPr/>
            </p:nvSpPr>
            <p:spPr>
              <a:xfrm>
                <a:off x="7822672" y="2075984"/>
                <a:ext cx="2260105" cy="0"/>
              </a:xfrm>
              <a:custGeom>
                <a:avLst/>
                <a:gdLst/>
                <a:ahLst/>
                <a:cxnLst/>
                <a:rect l="0" t="0" r="0" b="0"/>
                <a:pathLst>
                  <a:path w="1987154">
                    <a:moveTo>
                      <a:pt x="0" y="0"/>
                    </a:moveTo>
                    <a:lnTo>
                      <a:pt x="1987154" y="0"/>
                    </a:lnTo>
                    <a:lnTo>
                      <a:pt x="1987154" y="0"/>
                    </a:lnTo>
                  </a:path>
                </a:pathLst>
              </a:custGeom>
              <a:ln w="13550" cap="flat">
                <a:solidFill>
                  <a:srgbClr val="FFFFFF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7" name="pl57"/>
              <p:cNvSpPr/>
              <p:nvPr/>
            </p:nvSpPr>
            <p:spPr>
              <a:xfrm>
                <a:off x="8439066" y="1929832"/>
                <a:ext cx="0" cy="3215349"/>
              </a:xfrm>
              <a:custGeom>
                <a:avLst/>
                <a:gdLst/>
                <a:ahLst/>
                <a:cxnLst/>
                <a:rect l="0" t="0" r="0" b="0"/>
                <a:pathLst>
                  <a:path h="2827027">
                    <a:moveTo>
                      <a:pt x="0" y="2827027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FFFFFF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8" name="pl58"/>
              <p:cNvSpPr/>
              <p:nvPr/>
            </p:nvSpPr>
            <p:spPr>
              <a:xfrm>
                <a:off x="9466386" y="1929832"/>
                <a:ext cx="0" cy="3215349"/>
              </a:xfrm>
              <a:custGeom>
                <a:avLst/>
                <a:gdLst/>
                <a:ahLst/>
                <a:cxnLst/>
                <a:rect l="0" t="0" r="0" b="0"/>
                <a:pathLst>
                  <a:path h="2827027">
                    <a:moveTo>
                      <a:pt x="0" y="2827027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FFFFFF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9" name="rc59"/>
              <p:cNvSpPr/>
              <p:nvPr/>
            </p:nvSpPr>
            <p:spPr>
              <a:xfrm>
                <a:off x="8593163" y="4349139"/>
                <a:ext cx="308196" cy="649890"/>
              </a:xfrm>
              <a:prstGeom prst="rect">
                <a:avLst/>
              </a:prstGeom>
              <a:solidFill>
                <a:srgbClr val="8DA0CB">
                  <a:alpha val="100000"/>
                </a:srgbClr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60" name="rc60"/>
              <p:cNvSpPr/>
              <p:nvPr/>
            </p:nvSpPr>
            <p:spPr>
              <a:xfrm>
                <a:off x="8284967" y="3606686"/>
                <a:ext cx="308196" cy="1392343"/>
              </a:xfrm>
              <a:prstGeom prst="rect">
                <a:avLst/>
              </a:prstGeom>
              <a:solidFill>
                <a:srgbClr val="FC8D62">
                  <a:alpha val="100000"/>
                </a:srgbClr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61" name="rc61"/>
              <p:cNvSpPr/>
              <p:nvPr/>
            </p:nvSpPr>
            <p:spPr>
              <a:xfrm>
                <a:off x="7976771" y="4609289"/>
                <a:ext cx="308196" cy="389739"/>
              </a:xfrm>
              <a:prstGeom prst="rect">
                <a:avLst/>
              </a:prstGeom>
              <a:solidFill>
                <a:srgbClr val="66C2A5">
                  <a:alpha val="100000"/>
                </a:srgbClr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62" name="rc62"/>
              <p:cNvSpPr/>
              <p:nvPr/>
            </p:nvSpPr>
            <p:spPr>
              <a:xfrm>
                <a:off x="9620485" y="3050332"/>
                <a:ext cx="308196" cy="1948696"/>
              </a:xfrm>
              <a:prstGeom prst="rect">
                <a:avLst/>
              </a:prstGeom>
              <a:solidFill>
                <a:srgbClr val="8DA0CB">
                  <a:alpha val="100000"/>
                </a:srgbClr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63" name="rc63"/>
              <p:cNvSpPr/>
              <p:nvPr/>
            </p:nvSpPr>
            <p:spPr>
              <a:xfrm>
                <a:off x="9312288" y="4535239"/>
                <a:ext cx="308196" cy="463789"/>
              </a:xfrm>
              <a:prstGeom prst="rect">
                <a:avLst/>
              </a:prstGeom>
              <a:solidFill>
                <a:srgbClr val="FC8D62">
                  <a:alpha val="100000"/>
                </a:srgbClr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64" name="rc64"/>
              <p:cNvSpPr/>
              <p:nvPr/>
            </p:nvSpPr>
            <p:spPr>
              <a:xfrm>
                <a:off x="9004091" y="4999029"/>
                <a:ext cx="308196" cy="0"/>
              </a:xfrm>
              <a:prstGeom prst="rect">
                <a:avLst/>
              </a:prstGeom>
              <a:solidFill>
                <a:srgbClr val="66C2A5">
                  <a:alpha val="100000"/>
                </a:srgbClr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65" name="tx65"/>
              <p:cNvSpPr/>
              <p:nvPr/>
            </p:nvSpPr>
            <p:spPr>
              <a:xfrm>
                <a:off x="8606696" y="4171155"/>
                <a:ext cx="281130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1100" b="1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6.67</a:t>
                </a:r>
              </a:p>
            </p:txBody>
          </p:sp>
          <p:sp>
            <p:nvSpPr>
              <p:cNvPr id="66" name="tx66"/>
              <p:cNvSpPr/>
              <p:nvPr/>
            </p:nvSpPr>
            <p:spPr>
              <a:xfrm>
                <a:off x="8258334" y="3428702"/>
                <a:ext cx="361464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1100" b="1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14.29</a:t>
                </a:r>
              </a:p>
            </p:txBody>
          </p:sp>
          <p:sp>
            <p:nvSpPr>
              <p:cNvPr id="67" name="tx67"/>
              <p:cNvSpPr/>
              <p:nvPr/>
            </p:nvSpPr>
            <p:spPr>
              <a:xfrm>
                <a:off x="8090702" y="4433564"/>
                <a:ext cx="80333" cy="103368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1100" b="1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4</a:t>
                </a:r>
              </a:p>
            </p:txBody>
          </p:sp>
          <p:sp>
            <p:nvSpPr>
              <p:cNvPr id="68" name="tx68"/>
              <p:cNvSpPr/>
              <p:nvPr/>
            </p:nvSpPr>
            <p:spPr>
              <a:xfrm>
                <a:off x="9694249" y="2872349"/>
                <a:ext cx="160665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1100" b="1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20</a:t>
                </a:r>
              </a:p>
            </p:txBody>
          </p:sp>
          <p:sp>
            <p:nvSpPr>
              <p:cNvPr id="69" name="tx69"/>
              <p:cNvSpPr/>
              <p:nvPr/>
            </p:nvSpPr>
            <p:spPr>
              <a:xfrm>
                <a:off x="9325820" y="4357256"/>
                <a:ext cx="281130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1100" b="1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4.76</a:t>
                </a:r>
              </a:p>
            </p:txBody>
          </p:sp>
          <p:sp>
            <p:nvSpPr>
              <p:cNvPr id="70" name="tx70"/>
              <p:cNvSpPr/>
              <p:nvPr/>
            </p:nvSpPr>
            <p:spPr>
              <a:xfrm>
                <a:off x="9118023" y="4821047"/>
                <a:ext cx="80333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1100" b="1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0</a:t>
                </a:r>
              </a:p>
            </p:txBody>
          </p:sp>
          <p:sp>
            <p:nvSpPr>
              <p:cNvPr id="71" name="rc71"/>
              <p:cNvSpPr/>
              <p:nvPr/>
            </p:nvSpPr>
            <p:spPr>
              <a:xfrm>
                <a:off x="3144166" y="1641129"/>
                <a:ext cx="2260105" cy="288703"/>
              </a:xfrm>
              <a:prstGeom prst="rect">
                <a:avLst/>
              </a:prstGeom>
              <a:solidFill>
                <a:srgbClr val="F3AB98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72" name="tx72"/>
              <p:cNvSpPr/>
              <p:nvPr/>
            </p:nvSpPr>
            <p:spPr>
              <a:xfrm>
                <a:off x="3980323" y="1732567"/>
                <a:ext cx="587792" cy="12819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1200"/>
                  </a:lnSpc>
                </a:pPr>
                <a:r>
                  <a:rPr sz="1200" b="1">
                    <a:solidFill>
                      <a:srgbClr val="1A1A1A">
                        <a:alpha val="100000"/>
                      </a:srgbClr>
                    </a:solidFill>
                    <a:latin typeface="Arial"/>
                    <a:cs typeface="Arial"/>
                  </a:rPr>
                  <a:t>Overall</a:t>
                </a:r>
              </a:p>
            </p:txBody>
          </p:sp>
          <p:sp>
            <p:nvSpPr>
              <p:cNvPr id="73" name="rc73"/>
              <p:cNvSpPr/>
              <p:nvPr/>
            </p:nvSpPr>
            <p:spPr>
              <a:xfrm>
                <a:off x="5483420" y="1641129"/>
                <a:ext cx="2260105" cy="288703"/>
              </a:xfrm>
              <a:prstGeom prst="rect">
                <a:avLst/>
              </a:prstGeom>
              <a:solidFill>
                <a:srgbClr val="F3AB98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74" name="tx74"/>
              <p:cNvSpPr/>
              <p:nvPr/>
            </p:nvSpPr>
            <p:spPr>
              <a:xfrm>
                <a:off x="5789843" y="1715301"/>
                <a:ext cx="1647258" cy="16272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1200"/>
                  </a:lnSpc>
                </a:pPr>
                <a:r>
                  <a:rPr sz="1200" b="1">
                    <a:solidFill>
                      <a:srgbClr val="1A1A1A">
                        <a:alpha val="100000"/>
                      </a:srgbClr>
                    </a:solidFill>
                    <a:latin typeface="Arial"/>
                    <a:cs typeface="Arial"/>
                  </a:rPr>
                  <a:t>Young (18-24 years)</a:t>
                </a:r>
              </a:p>
            </p:txBody>
          </p:sp>
          <p:sp>
            <p:nvSpPr>
              <p:cNvPr id="75" name="rc75"/>
              <p:cNvSpPr/>
              <p:nvPr/>
            </p:nvSpPr>
            <p:spPr>
              <a:xfrm>
                <a:off x="7822672" y="1641129"/>
                <a:ext cx="2260105" cy="288703"/>
              </a:xfrm>
              <a:prstGeom prst="rect">
                <a:avLst/>
              </a:prstGeom>
              <a:solidFill>
                <a:srgbClr val="F3AB98"/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76" name="tx76"/>
              <p:cNvSpPr/>
              <p:nvPr/>
            </p:nvSpPr>
            <p:spPr>
              <a:xfrm>
                <a:off x="8105144" y="1716317"/>
                <a:ext cx="1695162" cy="16069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1200"/>
                  </a:lnSpc>
                </a:pPr>
                <a:r>
                  <a:rPr sz="1200" b="1" dirty="0">
                    <a:solidFill>
                      <a:srgbClr val="1A1A1A">
                        <a:alpha val="100000"/>
                      </a:srgbClr>
                    </a:solidFill>
                    <a:latin typeface="Arial"/>
                    <a:cs typeface="Arial"/>
                  </a:rPr>
                  <a:t>Transgender women</a:t>
                </a:r>
              </a:p>
            </p:txBody>
          </p:sp>
          <p:sp>
            <p:nvSpPr>
              <p:cNvPr id="77" name="pl77"/>
              <p:cNvSpPr/>
              <p:nvPr/>
            </p:nvSpPr>
            <p:spPr>
              <a:xfrm>
                <a:off x="3760558" y="5145182"/>
                <a:ext cx="0" cy="39573"/>
              </a:xfrm>
              <a:custGeom>
                <a:avLst/>
                <a:gdLst/>
                <a:ahLst/>
                <a:cxnLst/>
                <a:rect l="0" t="0" r="0" b="0"/>
                <a:pathLst>
                  <a:path h="34794">
                    <a:moveTo>
                      <a:pt x="0" y="34794"/>
                    </a:move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333333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78" name="pl78"/>
              <p:cNvSpPr/>
              <p:nvPr/>
            </p:nvSpPr>
            <p:spPr>
              <a:xfrm>
                <a:off x="4787879" y="5145182"/>
                <a:ext cx="0" cy="39573"/>
              </a:xfrm>
              <a:custGeom>
                <a:avLst/>
                <a:gdLst/>
                <a:ahLst/>
                <a:cxnLst/>
                <a:rect l="0" t="0" r="0" b="0"/>
                <a:pathLst>
                  <a:path h="34794">
                    <a:moveTo>
                      <a:pt x="0" y="34794"/>
                    </a:move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333333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79" name="tx79"/>
              <p:cNvSpPr/>
              <p:nvPr/>
            </p:nvSpPr>
            <p:spPr>
              <a:xfrm>
                <a:off x="3351134" y="5177821"/>
                <a:ext cx="818848" cy="16272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1200"/>
                  </a:lnSpc>
                </a:pPr>
                <a:r>
                  <a:rPr sz="1200">
                    <a:solidFill>
                      <a:srgbClr val="4D4D4D">
                        <a:alpha val="100000"/>
                      </a:srgbClr>
                    </a:solidFill>
                    <a:latin typeface="Arial"/>
                    <a:cs typeface="Arial"/>
                  </a:rPr>
                  <a:t>Chlamydia</a:t>
                </a:r>
              </a:p>
            </p:txBody>
          </p:sp>
          <p:sp>
            <p:nvSpPr>
              <p:cNvPr id="80" name="tx80"/>
              <p:cNvSpPr/>
              <p:nvPr/>
            </p:nvSpPr>
            <p:spPr>
              <a:xfrm>
                <a:off x="4373546" y="5212352"/>
                <a:ext cx="828665" cy="12819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1200"/>
                  </a:lnSpc>
                </a:pPr>
                <a:r>
                  <a:rPr sz="1200">
                    <a:solidFill>
                      <a:srgbClr val="4D4D4D">
                        <a:alpha val="100000"/>
                      </a:srgbClr>
                    </a:solidFill>
                    <a:latin typeface="Arial"/>
                    <a:cs typeface="Arial"/>
                  </a:rPr>
                  <a:t>Gonorrhea</a:t>
                </a:r>
              </a:p>
            </p:txBody>
          </p:sp>
          <p:sp>
            <p:nvSpPr>
              <p:cNvPr id="81" name="pl81"/>
              <p:cNvSpPr/>
              <p:nvPr/>
            </p:nvSpPr>
            <p:spPr>
              <a:xfrm>
                <a:off x="6099812" y="5145182"/>
                <a:ext cx="0" cy="39573"/>
              </a:xfrm>
              <a:custGeom>
                <a:avLst/>
                <a:gdLst/>
                <a:ahLst/>
                <a:cxnLst/>
                <a:rect l="0" t="0" r="0" b="0"/>
                <a:pathLst>
                  <a:path h="34794">
                    <a:moveTo>
                      <a:pt x="0" y="34794"/>
                    </a:move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333333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82" name="pl82"/>
              <p:cNvSpPr/>
              <p:nvPr/>
            </p:nvSpPr>
            <p:spPr>
              <a:xfrm>
                <a:off x="7127133" y="5145182"/>
                <a:ext cx="0" cy="39573"/>
              </a:xfrm>
              <a:custGeom>
                <a:avLst/>
                <a:gdLst/>
                <a:ahLst/>
                <a:cxnLst/>
                <a:rect l="0" t="0" r="0" b="0"/>
                <a:pathLst>
                  <a:path h="34794">
                    <a:moveTo>
                      <a:pt x="0" y="34794"/>
                    </a:move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333333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83" name="tx83"/>
              <p:cNvSpPr/>
              <p:nvPr/>
            </p:nvSpPr>
            <p:spPr>
              <a:xfrm>
                <a:off x="5690388" y="5177821"/>
                <a:ext cx="818848" cy="16272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1200"/>
                  </a:lnSpc>
                </a:pPr>
                <a:r>
                  <a:rPr sz="1200">
                    <a:solidFill>
                      <a:srgbClr val="4D4D4D">
                        <a:alpha val="100000"/>
                      </a:srgbClr>
                    </a:solidFill>
                    <a:latin typeface="Arial"/>
                    <a:cs typeface="Arial"/>
                  </a:rPr>
                  <a:t>Chlamydia</a:t>
                </a:r>
              </a:p>
            </p:txBody>
          </p:sp>
          <p:sp>
            <p:nvSpPr>
              <p:cNvPr id="84" name="tx84"/>
              <p:cNvSpPr/>
              <p:nvPr/>
            </p:nvSpPr>
            <p:spPr>
              <a:xfrm>
                <a:off x="6712800" y="5212352"/>
                <a:ext cx="828665" cy="12819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1200"/>
                  </a:lnSpc>
                </a:pPr>
                <a:r>
                  <a:rPr sz="1200">
                    <a:solidFill>
                      <a:srgbClr val="4D4D4D">
                        <a:alpha val="100000"/>
                      </a:srgbClr>
                    </a:solidFill>
                    <a:latin typeface="Arial"/>
                    <a:cs typeface="Arial"/>
                  </a:rPr>
                  <a:t>Gonorrhea</a:t>
                </a:r>
              </a:p>
            </p:txBody>
          </p:sp>
          <p:sp>
            <p:nvSpPr>
              <p:cNvPr id="85" name="pl85"/>
              <p:cNvSpPr/>
              <p:nvPr/>
            </p:nvSpPr>
            <p:spPr>
              <a:xfrm>
                <a:off x="8439066" y="5145182"/>
                <a:ext cx="0" cy="39573"/>
              </a:xfrm>
              <a:custGeom>
                <a:avLst/>
                <a:gdLst/>
                <a:ahLst/>
                <a:cxnLst/>
                <a:rect l="0" t="0" r="0" b="0"/>
                <a:pathLst>
                  <a:path h="34794">
                    <a:moveTo>
                      <a:pt x="0" y="34794"/>
                    </a:move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333333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86" name="pl86"/>
              <p:cNvSpPr/>
              <p:nvPr/>
            </p:nvSpPr>
            <p:spPr>
              <a:xfrm>
                <a:off x="9466386" y="5145182"/>
                <a:ext cx="0" cy="39573"/>
              </a:xfrm>
              <a:custGeom>
                <a:avLst/>
                <a:gdLst/>
                <a:ahLst/>
                <a:cxnLst/>
                <a:rect l="0" t="0" r="0" b="0"/>
                <a:pathLst>
                  <a:path h="34794">
                    <a:moveTo>
                      <a:pt x="0" y="34794"/>
                    </a:move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333333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87" name="tx87"/>
              <p:cNvSpPr/>
              <p:nvPr/>
            </p:nvSpPr>
            <p:spPr>
              <a:xfrm>
                <a:off x="8029642" y="5177821"/>
                <a:ext cx="818848" cy="16272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1200"/>
                  </a:lnSpc>
                </a:pPr>
                <a:r>
                  <a:rPr sz="1200">
                    <a:solidFill>
                      <a:srgbClr val="4D4D4D">
                        <a:alpha val="100000"/>
                      </a:srgbClr>
                    </a:solidFill>
                    <a:latin typeface="Arial"/>
                    <a:cs typeface="Arial"/>
                  </a:rPr>
                  <a:t>Chlamydia</a:t>
                </a:r>
              </a:p>
            </p:txBody>
          </p:sp>
          <p:sp>
            <p:nvSpPr>
              <p:cNvPr id="88" name="tx88"/>
              <p:cNvSpPr/>
              <p:nvPr/>
            </p:nvSpPr>
            <p:spPr>
              <a:xfrm>
                <a:off x="9052054" y="5212352"/>
                <a:ext cx="828665" cy="12819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1200"/>
                  </a:lnSpc>
                </a:pPr>
                <a:r>
                  <a:rPr sz="1200">
                    <a:solidFill>
                      <a:srgbClr val="4D4D4D">
                        <a:alpha val="100000"/>
                      </a:srgbClr>
                    </a:solidFill>
                    <a:latin typeface="Arial"/>
                    <a:cs typeface="Arial"/>
                  </a:rPr>
                  <a:t>Gonorrhea</a:t>
                </a:r>
              </a:p>
            </p:txBody>
          </p:sp>
          <p:sp>
            <p:nvSpPr>
              <p:cNvPr id="89" name="tx89"/>
              <p:cNvSpPr/>
              <p:nvPr/>
            </p:nvSpPr>
            <p:spPr>
              <a:xfrm>
                <a:off x="2976533" y="4934480"/>
                <a:ext cx="96399" cy="12661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1200"/>
                  </a:lnSpc>
                </a:pPr>
                <a:r>
                  <a:rPr sz="1200">
                    <a:solidFill>
                      <a:srgbClr val="4D4D4D">
                        <a:alpha val="100000"/>
                      </a:srgbClr>
                    </a:solidFill>
                    <a:latin typeface="Arial"/>
                    <a:cs typeface="Arial"/>
                  </a:rPr>
                  <a:t>0</a:t>
                </a:r>
              </a:p>
            </p:txBody>
          </p:sp>
          <p:sp>
            <p:nvSpPr>
              <p:cNvPr id="90" name="tx90"/>
              <p:cNvSpPr/>
              <p:nvPr/>
            </p:nvSpPr>
            <p:spPr>
              <a:xfrm>
                <a:off x="2880134" y="3960132"/>
                <a:ext cx="192799" cy="12661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1200"/>
                  </a:lnSpc>
                </a:pPr>
                <a:r>
                  <a:rPr sz="1200">
                    <a:solidFill>
                      <a:srgbClr val="4D4D4D">
                        <a:alpha val="100000"/>
                      </a:srgbClr>
                    </a:solidFill>
                    <a:latin typeface="Arial"/>
                    <a:cs typeface="Arial"/>
                  </a:rPr>
                  <a:t>10</a:t>
                </a:r>
              </a:p>
            </p:txBody>
          </p:sp>
          <p:sp>
            <p:nvSpPr>
              <p:cNvPr id="91" name="tx91"/>
              <p:cNvSpPr/>
              <p:nvPr/>
            </p:nvSpPr>
            <p:spPr>
              <a:xfrm>
                <a:off x="2880134" y="2985784"/>
                <a:ext cx="192799" cy="12661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1200"/>
                  </a:lnSpc>
                </a:pPr>
                <a:r>
                  <a:rPr sz="1200">
                    <a:solidFill>
                      <a:srgbClr val="4D4D4D">
                        <a:alpha val="100000"/>
                      </a:srgbClr>
                    </a:solidFill>
                    <a:latin typeface="Arial"/>
                    <a:cs typeface="Arial"/>
                  </a:rPr>
                  <a:t>20</a:t>
                </a:r>
              </a:p>
            </p:txBody>
          </p:sp>
          <p:sp>
            <p:nvSpPr>
              <p:cNvPr id="92" name="tx92"/>
              <p:cNvSpPr/>
              <p:nvPr/>
            </p:nvSpPr>
            <p:spPr>
              <a:xfrm>
                <a:off x="2880134" y="2011210"/>
                <a:ext cx="192799" cy="126840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1200"/>
                  </a:lnSpc>
                </a:pPr>
                <a:r>
                  <a:rPr sz="1200">
                    <a:solidFill>
                      <a:srgbClr val="4D4D4D">
                        <a:alpha val="100000"/>
                      </a:srgbClr>
                    </a:solidFill>
                    <a:latin typeface="Arial"/>
                    <a:cs typeface="Arial"/>
                  </a:rPr>
                  <a:t>30</a:t>
                </a:r>
              </a:p>
            </p:txBody>
          </p:sp>
          <p:sp>
            <p:nvSpPr>
              <p:cNvPr id="93" name="pl93"/>
              <p:cNvSpPr/>
              <p:nvPr/>
            </p:nvSpPr>
            <p:spPr>
              <a:xfrm>
                <a:off x="3104592" y="4999029"/>
                <a:ext cx="39573" cy="0"/>
              </a:xfrm>
              <a:custGeom>
                <a:avLst/>
                <a:gdLst/>
                <a:ahLst/>
                <a:cxnLst/>
                <a:rect l="0" t="0" r="0" b="0"/>
                <a:pathLst>
                  <a:path w="34794">
                    <a:moveTo>
                      <a:pt x="0" y="0"/>
                    </a:moveTo>
                    <a:lnTo>
                      <a:pt x="34794" y="0"/>
                    </a:lnTo>
                  </a:path>
                </a:pathLst>
              </a:custGeom>
              <a:ln w="13550" cap="flat">
                <a:solidFill>
                  <a:srgbClr val="333333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94" name="pl94"/>
              <p:cNvSpPr/>
              <p:nvPr/>
            </p:nvSpPr>
            <p:spPr>
              <a:xfrm>
                <a:off x="3104592" y="4024680"/>
                <a:ext cx="39573" cy="0"/>
              </a:xfrm>
              <a:custGeom>
                <a:avLst/>
                <a:gdLst/>
                <a:ahLst/>
                <a:cxnLst/>
                <a:rect l="0" t="0" r="0" b="0"/>
                <a:pathLst>
                  <a:path w="34794">
                    <a:moveTo>
                      <a:pt x="0" y="0"/>
                    </a:moveTo>
                    <a:lnTo>
                      <a:pt x="34794" y="0"/>
                    </a:lnTo>
                  </a:path>
                </a:pathLst>
              </a:custGeom>
              <a:ln w="13550" cap="flat">
                <a:solidFill>
                  <a:srgbClr val="333333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95" name="pl95"/>
              <p:cNvSpPr/>
              <p:nvPr/>
            </p:nvSpPr>
            <p:spPr>
              <a:xfrm>
                <a:off x="3104592" y="3050332"/>
                <a:ext cx="39573" cy="0"/>
              </a:xfrm>
              <a:custGeom>
                <a:avLst/>
                <a:gdLst/>
                <a:ahLst/>
                <a:cxnLst/>
                <a:rect l="0" t="0" r="0" b="0"/>
                <a:pathLst>
                  <a:path w="34794">
                    <a:moveTo>
                      <a:pt x="0" y="0"/>
                    </a:moveTo>
                    <a:lnTo>
                      <a:pt x="34794" y="0"/>
                    </a:lnTo>
                  </a:path>
                </a:pathLst>
              </a:custGeom>
              <a:ln w="13550" cap="flat">
                <a:solidFill>
                  <a:srgbClr val="333333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96" name="pl96"/>
              <p:cNvSpPr/>
              <p:nvPr/>
            </p:nvSpPr>
            <p:spPr>
              <a:xfrm>
                <a:off x="3104592" y="2075984"/>
                <a:ext cx="39573" cy="0"/>
              </a:xfrm>
              <a:custGeom>
                <a:avLst/>
                <a:gdLst/>
                <a:ahLst/>
                <a:cxnLst/>
                <a:rect l="0" t="0" r="0" b="0"/>
                <a:pathLst>
                  <a:path w="34794">
                    <a:moveTo>
                      <a:pt x="0" y="0"/>
                    </a:moveTo>
                    <a:lnTo>
                      <a:pt x="34794" y="0"/>
                    </a:lnTo>
                  </a:path>
                </a:pathLst>
              </a:custGeom>
              <a:ln w="13550" cap="flat">
                <a:solidFill>
                  <a:srgbClr val="333333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97" name="tx97"/>
              <p:cNvSpPr/>
              <p:nvPr/>
            </p:nvSpPr>
            <p:spPr>
              <a:xfrm rot="16200000">
                <a:off x="1637236" y="3474426"/>
                <a:ext cx="867176" cy="126163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1200"/>
                  </a:lnSpc>
                </a:pPr>
                <a:r>
                  <a:rPr sz="1400" b="1" dirty="0">
                    <a:solidFill>
                      <a:srgbClr val="E8303B"/>
                    </a:solidFill>
                    <a:latin typeface="Arial"/>
                    <a:cs typeface="Arial"/>
                  </a:rPr>
                  <a:t>Prevalence</a:t>
                </a:r>
              </a:p>
            </p:txBody>
          </p:sp>
          <p:sp>
            <p:nvSpPr>
              <p:cNvPr id="98" name="tx98"/>
              <p:cNvSpPr/>
              <p:nvPr/>
            </p:nvSpPr>
            <p:spPr>
              <a:xfrm rot="16200000">
                <a:off x="1451288" y="3456144"/>
                <a:ext cx="1637867" cy="162725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1200"/>
                  </a:lnSpc>
                </a:pPr>
                <a:r>
                  <a:rPr sz="1200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(per 100 participants)</a:t>
                </a:r>
              </a:p>
            </p:txBody>
          </p:sp>
          <p:sp>
            <p:nvSpPr>
              <p:cNvPr id="101" name="tx101"/>
              <p:cNvSpPr/>
              <p:nvPr/>
            </p:nvSpPr>
            <p:spPr>
              <a:xfrm>
                <a:off x="3968355" y="5761266"/>
                <a:ext cx="200797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995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3.8</a:t>
                </a:r>
              </a:p>
            </p:txBody>
          </p:sp>
          <p:sp>
            <p:nvSpPr>
              <p:cNvPr id="102" name="tx102"/>
              <p:cNvSpPr/>
              <p:nvPr/>
            </p:nvSpPr>
            <p:spPr>
              <a:xfrm>
                <a:off x="3660160" y="5761266"/>
                <a:ext cx="200797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995" dirty="0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5.0</a:t>
                </a:r>
              </a:p>
            </p:txBody>
          </p:sp>
          <p:sp>
            <p:nvSpPr>
              <p:cNvPr id="103" name="tx103"/>
              <p:cNvSpPr/>
              <p:nvPr/>
            </p:nvSpPr>
            <p:spPr>
              <a:xfrm>
                <a:off x="3351963" y="5763071"/>
                <a:ext cx="200797" cy="103819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995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5.5</a:t>
                </a:r>
              </a:p>
            </p:txBody>
          </p:sp>
          <p:sp>
            <p:nvSpPr>
              <p:cNvPr id="104" name="tx104"/>
              <p:cNvSpPr/>
              <p:nvPr/>
            </p:nvSpPr>
            <p:spPr>
              <a:xfrm>
                <a:off x="4995676" y="5763523"/>
                <a:ext cx="200797" cy="103368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995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4.4</a:t>
                </a:r>
              </a:p>
            </p:txBody>
          </p:sp>
          <p:sp>
            <p:nvSpPr>
              <p:cNvPr id="105" name="tx105"/>
              <p:cNvSpPr/>
              <p:nvPr/>
            </p:nvSpPr>
            <p:spPr>
              <a:xfrm>
                <a:off x="4687481" y="5761266"/>
                <a:ext cx="200797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995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1.8</a:t>
                </a:r>
              </a:p>
            </p:txBody>
          </p:sp>
          <p:sp>
            <p:nvSpPr>
              <p:cNvPr id="106" name="tx106"/>
              <p:cNvSpPr/>
              <p:nvPr/>
            </p:nvSpPr>
            <p:spPr>
              <a:xfrm>
                <a:off x="4379284" y="5761266"/>
                <a:ext cx="200797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995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2.9</a:t>
                </a:r>
              </a:p>
            </p:txBody>
          </p:sp>
          <p:sp>
            <p:nvSpPr>
              <p:cNvPr id="107" name="tx107"/>
              <p:cNvSpPr/>
              <p:nvPr/>
            </p:nvSpPr>
            <p:spPr>
              <a:xfrm>
                <a:off x="3968355" y="5505732"/>
                <a:ext cx="200797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995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9.7</a:t>
                </a:r>
              </a:p>
            </p:txBody>
          </p:sp>
          <p:sp>
            <p:nvSpPr>
              <p:cNvPr id="108" name="tx108"/>
              <p:cNvSpPr/>
              <p:nvPr/>
            </p:nvSpPr>
            <p:spPr>
              <a:xfrm>
                <a:off x="3619993" y="5505732"/>
                <a:ext cx="281130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995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10.4</a:t>
                </a:r>
              </a:p>
            </p:txBody>
          </p:sp>
          <p:sp>
            <p:nvSpPr>
              <p:cNvPr id="109" name="tx109"/>
              <p:cNvSpPr/>
              <p:nvPr/>
            </p:nvSpPr>
            <p:spPr>
              <a:xfrm>
                <a:off x="3311796" y="5505732"/>
                <a:ext cx="281130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995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10.5</a:t>
                </a:r>
              </a:p>
            </p:txBody>
          </p:sp>
          <p:sp>
            <p:nvSpPr>
              <p:cNvPr id="110" name="tx110"/>
              <p:cNvSpPr/>
              <p:nvPr/>
            </p:nvSpPr>
            <p:spPr>
              <a:xfrm>
                <a:off x="4955510" y="5505732"/>
                <a:ext cx="281130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995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10.6</a:t>
                </a:r>
              </a:p>
            </p:txBody>
          </p:sp>
          <p:sp>
            <p:nvSpPr>
              <p:cNvPr id="111" name="tx111"/>
              <p:cNvSpPr/>
              <p:nvPr/>
            </p:nvSpPr>
            <p:spPr>
              <a:xfrm>
                <a:off x="4687481" y="5507538"/>
                <a:ext cx="200797" cy="103819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995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5.7</a:t>
                </a:r>
              </a:p>
            </p:txBody>
          </p:sp>
          <p:sp>
            <p:nvSpPr>
              <p:cNvPr id="112" name="tx112"/>
              <p:cNvSpPr/>
              <p:nvPr/>
            </p:nvSpPr>
            <p:spPr>
              <a:xfrm>
                <a:off x="4379284" y="5505732"/>
                <a:ext cx="200797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995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6.9</a:t>
                </a:r>
              </a:p>
            </p:txBody>
          </p:sp>
          <p:sp>
            <p:nvSpPr>
              <p:cNvPr id="114" name="tx114"/>
              <p:cNvSpPr/>
              <p:nvPr/>
            </p:nvSpPr>
            <p:spPr>
              <a:xfrm>
                <a:off x="6307609" y="5763071"/>
                <a:ext cx="200797" cy="103819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995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2.2</a:t>
                </a:r>
              </a:p>
            </p:txBody>
          </p:sp>
          <p:sp>
            <p:nvSpPr>
              <p:cNvPr id="115" name="tx115"/>
              <p:cNvSpPr/>
              <p:nvPr/>
            </p:nvSpPr>
            <p:spPr>
              <a:xfrm>
                <a:off x="5999413" y="5763071"/>
                <a:ext cx="200797" cy="103819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995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2.2</a:t>
                </a:r>
              </a:p>
            </p:txBody>
          </p:sp>
          <p:sp>
            <p:nvSpPr>
              <p:cNvPr id="116" name="tx116"/>
              <p:cNvSpPr/>
              <p:nvPr/>
            </p:nvSpPr>
            <p:spPr>
              <a:xfrm>
                <a:off x="5691217" y="5761266"/>
                <a:ext cx="200797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995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6.3</a:t>
                </a:r>
              </a:p>
            </p:txBody>
          </p:sp>
          <p:sp>
            <p:nvSpPr>
              <p:cNvPr id="117" name="tx117"/>
              <p:cNvSpPr/>
              <p:nvPr/>
            </p:nvSpPr>
            <p:spPr>
              <a:xfrm>
                <a:off x="7334930" y="5763523"/>
                <a:ext cx="200797" cy="103368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995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4.4</a:t>
                </a:r>
              </a:p>
            </p:txBody>
          </p:sp>
          <p:sp>
            <p:nvSpPr>
              <p:cNvPr id="118" name="tx118"/>
              <p:cNvSpPr/>
              <p:nvPr/>
            </p:nvSpPr>
            <p:spPr>
              <a:xfrm>
                <a:off x="7026733" y="5761266"/>
                <a:ext cx="200797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995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0.2</a:t>
                </a:r>
              </a:p>
            </p:txBody>
          </p:sp>
          <p:sp>
            <p:nvSpPr>
              <p:cNvPr id="119" name="tx119"/>
              <p:cNvSpPr/>
              <p:nvPr/>
            </p:nvSpPr>
            <p:spPr>
              <a:xfrm>
                <a:off x="6718538" y="5761266"/>
                <a:ext cx="200797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995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4.9</a:t>
                </a:r>
              </a:p>
            </p:txBody>
          </p:sp>
          <p:sp>
            <p:nvSpPr>
              <p:cNvPr id="120" name="tx120"/>
              <p:cNvSpPr/>
              <p:nvPr/>
            </p:nvSpPr>
            <p:spPr>
              <a:xfrm>
                <a:off x="6267442" y="5505732"/>
                <a:ext cx="281130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995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16.5</a:t>
                </a:r>
              </a:p>
            </p:txBody>
          </p:sp>
          <p:sp>
            <p:nvSpPr>
              <p:cNvPr id="121" name="tx121"/>
              <p:cNvSpPr/>
              <p:nvPr/>
            </p:nvSpPr>
            <p:spPr>
              <a:xfrm>
                <a:off x="5959247" y="5505732"/>
                <a:ext cx="281130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995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13.0</a:t>
                </a:r>
              </a:p>
            </p:txBody>
          </p:sp>
          <p:sp>
            <p:nvSpPr>
              <p:cNvPr id="122" name="tx122"/>
              <p:cNvSpPr/>
              <p:nvPr/>
            </p:nvSpPr>
            <p:spPr>
              <a:xfrm>
                <a:off x="5651050" y="5505732"/>
                <a:ext cx="281130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995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18.5</a:t>
                </a:r>
              </a:p>
            </p:txBody>
          </p:sp>
          <p:sp>
            <p:nvSpPr>
              <p:cNvPr id="123" name="tx123"/>
              <p:cNvSpPr/>
              <p:nvPr/>
            </p:nvSpPr>
            <p:spPr>
              <a:xfrm>
                <a:off x="7294763" y="5505732"/>
                <a:ext cx="281130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995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20.6</a:t>
                </a:r>
              </a:p>
            </p:txBody>
          </p:sp>
          <p:sp>
            <p:nvSpPr>
              <p:cNvPr id="124" name="tx124"/>
              <p:cNvSpPr/>
              <p:nvPr/>
            </p:nvSpPr>
            <p:spPr>
              <a:xfrm>
                <a:off x="7026733" y="5505732"/>
                <a:ext cx="200797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995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8.5</a:t>
                </a:r>
              </a:p>
            </p:txBody>
          </p:sp>
          <p:sp>
            <p:nvSpPr>
              <p:cNvPr id="125" name="tx125"/>
              <p:cNvSpPr/>
              <p:nvPr/>
            </p:nvSpPr>
            <p:spPr>
              <a:xfrm>
                <a:off x="6678371" y="5505732"/>
                <a:ext cx="281130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995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16.3</a:t>
                </a:r>
              </a:p>
            </p:txBody>
          </p:sp>
          <p:sp>
            <p:nvSpPr>
              <p:cNvPr id="127" name="tx127"/>
              <p:cNvSpPr/>
              <p:nvPr/>
            </p:nvSpPr>
            <p:spPr>
              <a:xfrm>
                <a:off x="8646863" y="5761266"/>
                <a:ext cx="200797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995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0.0</a:t>
                </a:r>
              </a:p>
            </p:txBody>
          </p:sp>
          <p:sp>
            <p:nvSpPr>
              <p:cNvPr id="128" name="tx128"/>
              <p:cNvSpPr/>
              <p:nvPr/>
            </p:nvSpPr>
            <p:spPr>
              <a:xfrm>
                <a:off x="8338667" y="5761266"/>
                <a:ext cx="200797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995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0.0</a:t>
                </a:r>
              </a:p>
            </p:txBody>
          </p:sp>
          <p:sp>
            <p:nvSpPr>
              <p:cNvPr id="129" name="tx129"/>
              <p:cNvSpPr/>
              <p:nvPr/>
            </p:nvSpPr>
            <p:spPr>
              <a:xfrm>
                <a:off x="8030470" y="5761266"/>
                <a:ext cx="200797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995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0.0</a:t>
                </a:r>
              </a:p>
            </p:txBody>
          </p:sp>
          <p:sp>
            <p:nvSpPr>
              <p:cNvPr id="130" name="tx130"/>
              <p:cNvSpPr/>
              <p:nvPr/>
            </p:nvSpPr>
            <p:spPr>
              <a:xfrm>
                <a:off x="9674184" y="5761266"/>
                <a:ext cx="200797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995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0.0</a:t>
                </a:r>
              </a:p>
            </p:txBody>
          </p:sp>
          <p:sp>
            <p:nvSpPr>
              <p:cNvPr id="131" name="tx131"/>
              <p:cNvSpPr/>
              <p:nvPr/>
            </p:nvSpPr>
            <p:spPr>
              <a:xfrm>
                <a:off x="9365987" y="5761266"/>
                <a:ext cx="200797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995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0.0</a:t>
                </a:r>
              </a:p>
            </p:txBody>
          </p:sp>
          <p:sp>
            <p:nvSpPr>
              <p:cNvPr id="132" name="tx132"/>
              <p:cNvSpPr/>
              <p:nvPr/>
            </p:nvSpPr>
            <p:spPr>
              <a:xfrm>
                <a:off x="9057791" y="5761266"/>
                <a:ext cx="200797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995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0.0</a:t>
                </a:r>
              </a:p>
            </p:txBody>
          </p:sp>
          <p:sp>
            <p:nvSpPr>
              <p:cNvPr id="133" name="tx133"/>
              <p:cNvSpPr/>
              <p:nvPr/>
            </p:nvSpPr>
            <p:spPr>
              <a:xfrm>
                <a:off x="8606696" y="5505732"/>
                <a:ext cx="281130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995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19.3</a:t>
                </a:r>
              </a:p>
            </p:txBody>
          </p:sp>
          <p:sp>
            <p:nvSpPr>
              <p:cNvPr id="134" name="tx134"/>
              <p:cNvSpPr/>
              <p:nvPr/>
            </p:nvSpPr>
            <p:spPr>
              <a:xfrm>
                <a:off x="8298500" y="5505732"/>
                <a:ext cx="281130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995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29.2</a:t>
                </a:r>
              </a:p>
            </p:txBody>
          </p:sp>
          <p:sp>
            <p:nvSpPr>
              <p:cNvPr id="135" name="tx135"/>
              <p:cNvSpPr/>
              <p:nvPr/>
            </p:nvSpPr>
            <p:spPr>
              <a:xfrm>
                <a:off x="7990304" y="5507538"/>
                <a:ext cx="281130" cy="103819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995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11.7</a:t>
                </a:r>
              </a:p>
            </p:txBody>
          </p:sp>
          <p:sp>
            <p:nvSpPr>
              <p:cNvPr id="136" name="tx136"/>
              <p:cNvSpPr/>
              <p:nvPr/>
            </p:nvSpPr>
            <p:spPr>
              <a:xfrm>
                <a:off x="9634017" y="5505732"/>
                <a:ext cx="281130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995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40.2</a:t>
                </a:r>
              </a:p>
            </p:txBody>
          </p:sp>
          <p:sp>
            <p:nvSpPr>
              <p:cNvPr id="137" name="tx137"/>
              <p:cNvSpPr/>
              <p:nvPr/>
            </p:nvSpPr>
            <p:spPr>
              <a:xfrm>
                <a:off x="9325820" y="5505732"/>
                <a:ext cx="281130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995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13.9</a:t>
                </a:r>
              </a:p>
            </p:txBody>
          </p:sp>
          <p:sp>
            <p:nvSpPr>
              <p:cNvPr id="138" name="tx138"/>
              <p:cNvSpPr/>
              <p:nvPr/>
            </p:nvSpPr>
            <p:spPr>
              <a:xfrm>
                <a:off x="9057791" y="5505732"/>
                <a:ext cx="200797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sz="995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0.0</a:t>
                </a:r>
              </a:p>
            </p:txBody>
          </p:sp>
          <p:sp>
            <p:nvSpPr>
              <p:cNvPr id="139" name="tx139"/>
              <p:cNvSpPr/>
              <p:nvPr/>
            </p:nvSpPr>
            <p:spPr>
              <a:xfrm>
                <a:off x="2244605" y="5751109"/>
                <a:ext cx="828326" cy="126163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1200"/>
                  </a:lnSpc>
                </a:pPr>
                <a:r>
                  <a:rPr sz="1200">
                    <a:solidFill>
                      <a:srgbClr val="4D4D4D">
                        <a:alpha val="100000"/>
                      </a:srgbClr>
                    </a:solidFill>
                    <a:latin typeface="Arial"/>
                    <a:cs typeface="Arial"/>
                  </a:rPr>
                  <a:t>Lower limit</a:t>
                </a:r>
              </a:p>
            </p:txBody>
          </p:sp>
          <p:sp>
            <p:nvSpPr>
              <p:cNvPr id="140" name="tx140"/>
              <p:cNvSpPr/>
              <p:nvPr/>
            </p:nvSpPr>
            <p:spPr>
              <a:xfrm>
                <a:off x="2244605" y="5463077"/>
                <a:ext cx="828326" cy="158663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1200"/>
                  </a:lnSpc>
                </a:pPr>
                <a:r>
                  <a:rPr sz="1200" dirty="0">
                    <a:solidFill>
                      <a:srgbClr val="4D4D4D">
                        <a:alpha val="100000"/>
                      </a:srgbClr>
                    </a:solidFill>
                    <a:latin typeface="Arial"/>
                    <a:cs typeface="Arial"/>
                  </a:rPr>
                  <a:t>Upper limit</a:t>
                </a:r>
              </a:p>
            </p:txBody>
          </p:sp>
          <p:sp>
            <p:nvSpPr>
              <p:cNvPr id="141" name="pl141"/>
              <p:cNvSpPr/>
              <p:nvPr/>
            </p:nvSpPr>
            <p:spPr>
              <a:xfrm>
                <a:off x="3104592" y="5815207"/>
                <a:ext cx="39573" cy="0"/>
              </a:xfrm>
              <a:custGeom>
                <a:avLst/>
                <a:gdLst/>
                <a:ahLst/>
                <a:cxnLst/>
                <a:rect l="0" t="0" r="0" b="0"/>
                <a:pathLst>
                  <a:path w="34794">
                    <a:moveTo>
                      <a:pt x="0" y="0"/>
                    </a:moveTo>
                    <a:lnTo>
                      <a:pt x="34794" y="0"/>
                    </a:lnTo>
                  </a:path>
                </a:pathLst>
              </a:custGeom>
              <a:ln w="13550" cap="flat">
                <a:solidFill>
                  <a:srgbClr val="333333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42" name="pl142"/>
              <p:cNvSpPr/>
              <p:nvPr/>
            </p:nvSpPr>
            <p:spPr>
              <a:xfrm>
                <a:off x="3104592" y="5559674"/>
                <a:ext cx="39573" cy="0"/>
              </a:xfrm>
              <a:custGeom>
                <a:avLst/>
                <a:gdLst/>
                <a:ahLst/>
                <a:cxnLst/>
                <a:rect l="0" t="0" r="0" b="0"/>
                <a:pathLst>
                  <a:path w="34794">
                    <a:moveTo>
                      <a:pt x="0" y="0"/>
                    </a:moveTo>
                    <a:lnTo>
                      <a:pt x="34794" y="0"/>
                    </a:lnTo>
                  </a:path>
                </a:pathLst>
              </a:custGeom>
              <a:ln w="13550" cap="flat">
                <a:solidFill>
                  <a:srgbClr val="333333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44" name="tx144"/>
              <p:cNvSpPr/>
              <p:nvPr/>
            </p:nvSpPr>
            <p:spPr>
              <a:xfrm>
                <a:off x="10241074" y="3701354"/>
                <a:ext cx="406144" cy="11555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1100"/>
                  </a:lnSpc>
                </a:pPr>
                <a:r>
                  <a:rPr sz="1100" dirty="0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Week</a:t>
                </a:r>
              </a:p>
            </p:txBody>
          </p:sp>
          <p:sp>
            <p:nvSpPr>
              <p:cNvPr id="145" name="rc145"/>
              <p:cNvSpPr/>
              <p:nvPr/>
            </p:nvSpPr>
            <p:spPr>
              <a:xfrm>
                <a:off x="10241074" y="3912769"/>
                <a:ext cx="249599" cy="249599"/>
              </a:xfrm>
              <a:prstGeom prst="rect">
                <a:avLst/>
              </a:prstGeom>
              <a:solidFill>
                <a:srgbClr val="F2F2F2">
                  <a:alpha val="100000"/>
                </a:srgbClr>
              </a:solidFill>
              <a:ln w="13550" cap="rnd">
                <a:solidFill>
                  <a:srgbClr val="FFFFFF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46" name="rc146"/>
              <p:cNvSpPr/>
              <p:nvPr/>
            </p:nvSpPr>
            <p:spPr>
              <a:xfrm>
                <a:off x="10251310" y="3923005"/>
                <a:ext cx="229126" cy="229128"/>
              </a:xfrm>
              <a:prstGeom prst="rect">
                <a:avLst/>
              </a:prstGeom>
              <a:solidFill>
                <a:srgbClr val="66C2A5">
                  <a:alpha val="100000"/>
                </a:srgbClr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47" name="rc147"/>
              <p:cNvSpPr/>
              <p:nvPr/>
            </p:nvSpPr>
            <p:spPr>
              <a:xfrm>
                <a:off x="10241074" y="4162369"/>
                <a:ext cx="249599" cy="249599"/>
              </a:xfrm>
              <a:prstGeom prst="rect">
                <a:avLst/>
              </a:prstGeom>
              <a:solidFill>
                <a:srgbClr val="F2F2F2">
                  <a:alpha val="100000"/>
                </a:srgbClr>
              </a:solidFill>
              <a:ln w="13550" cap="rnd">
                <a:solidFill>
                  <a:srgbClr val="FFFFFF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48" name="rc148"/>
              <p:cNvSpPr/>
              <p:nvPr/>
            </p:nvSpPr>
            <p:spPr>
              <a:xfrm>
                <a:off x="10251310" y="4172605"/>
                <a:ext cx="229126" cy="229128"/>
              </a:xfrm>
              <a:prstGeom prst="rect">
                <a:avLst/>
              </a:prstGeom>
              <a:solidFill>
                <a:srgbClr val="FC8D62">
                  <a:alpha val="100000"/>
                </a:srgbClr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49" name="rc149"/>
              <p:cNvSpPr/>
              <p:nvPr/>
            </p:nvSpPr>
            <p:spPr>
              <a:xfrm>
                <a:off x="10241074" y="4411970"/>
                <a:ext cx="249599" cy="249599"/>
              </a:xfrm>
              <a:prstGeom prst="rect">
                <a:avLst/>
              </a:prstGeom>
              <a:solidFill>
                <a:srgbClr val="F2F2F2">
                  <a:alpha val="100000"/>
                </a:srgbClr>
              </a:solidFill>
              <a:ln w="13550" cap="rnd">
                <a:solidFill>
                  <a:srgbClr val="FFFFFF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50" name="rc150"/>
              <p:cNvSpPr/>
              <p:nvPr/>
            </p:nvSpPr>
            <p:spPr>
              <a:xfrm>
                <a:off x="10251310" y="4422206"/>
                <a:ext cx="229126" cy="229128"/>
              </a:xfrm>
              <a:prstGeom prst="rect">
                <a:avLst/>
              </a:prstGeom>
              <a:solidFill>
                <a:srgbClr val="8DA0CB">
                  <a:alpha val="100000"/>
                </a:srgbClr>
              </a:solidFill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51" name="tx151"/>
              <p:cNvSpPr/>
              <p:nvPr/>
            </p:nvSpPr>
            <p:spPr>
              <a:xfrm>
                <a:off x="10593975" y="3989496"/>
                <a:ext cx="974633" cy="8757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880"/>
                  </a:lnSpc>
                </a:pPr>
                <a:r>
                  <a:rPr sz="1000" dirty="0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Baseline</a:t>
                </a:r>
                <a:r>
                  <a:rPr lang="en-US" sz="1000" dirty="0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 (n = 450)</a:t>
                </a:r>
                <a:endParaRPr sz="1000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2" name="tx152"/>
              <p:cNvSpPr/>
              <p:nvPr/>
            </p:nvSpPr>
            <p:spPr>
              <a:xfrm>
                <a:off x="10593975" y="4221088"/>
                <a:ext cx="974633" cy="126459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/>
              <a:lstStyle/>
              <a:p>
                <a:pPr>
                  <a:lnSpc>
                    <a:spcPts val="880"/>
                  </a:lnSpc>
                </a:pPr>
                <a:r>
                  <a:rPr sz="1000" dirty="0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48</a:t>
                </a:r>
                <a:r>
                  <a:rPr lang="en-US" sz="1000" dirty="0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 (n = 375)</a:t>
                </a:r>
                <a:endParaRPr sz="1000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3" name="tx153"/>
              <p:cNvSpPr/>
              <p:nvPr/>
            </p:nvSpPr>
            <p:spPr>
              <a:xfrm>
                <a:off x="10593975" y="4509120"/>
                <a:ext cx="1301194" cy="72008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/>
              <a:lstStyle/>
              <a:p>
                <a:pPr>
                  <a:lnSpc>
                    <a:spcPts val="880"/>
                  </a:lnSpc>
                </a:pPr>
                <a:r>
                  <a:rPr sz="1000" dirty="0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96</a:t>
                </a:r>
                <a:r>
                  <a:rPr lang="en-US" sz="1000" dirty="0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 (n = 280)</a:t>
                </a:r>
                <a:endParaRPr sz="1000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CB493F20-8554-014E-A192-70587B08C01A}"/>
                </a:ext>
              </a:extLst>
            </p:cNvPr>
            <p:cNvGrpSpPr/>
            <p:nvPr/>
          </p:nvGrpSpPr>
          <p:grpSpPr>
            <a:xfrm>
              <a:off x="3662955" y="5987672"/>
              <a:ext cx="5946210" cy="105624"/>
              <a:chOff x="3662955" y="5987672"/>
              <a:chExt cx="5946210" cy="105624"/>
            </a:xfrm>
          </p:grpSpPr>
          <p:sp>
            <p:nvSpPr>
              <p:cNvPr id="154" name="tx102">
                <a:extLst>
                  <a:ext uri="{FF2B5EF4-FFF2-40B4-BE49-F238E27FC236}">
                    <a16:creationId xmlns:a16="http://schemas.microsoft.com/office/drawing/2014/main" id="{53F050BE-A789-0942-B9AA-49F3C817AE10}"/>
                  </a:ext>
                </a:extLst>
              </p:cNvPr>
              <p:cNvSpPr/>
              <p:nvPr/>
            </p:nvSpPr>
            <p:spPr>
              <a:xfrm>
                <a:off x="3662955" y="5987672"/>
                <a:ext cx="200797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lang="en-US" sz="995" i="1" dirty="0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p = 0.58</a:t>
                </a:r>
                <a:endParaRPr sz="995" i="1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6" name="tx102">
                <a:extLst>
                  <a:ext uri="{FF2B5EF4-FFF2-40B4-BE49-F238E27FC236}">
                    <a16:creationId xmlns:a16="http://schemas.microsoft.com/office/drawing/2014/main" id="{F4550CC8-DBC2-C143-BDEE-1AECECCE5EBD}"/>
                  </a:ext>
                </a:extLst>
              </p:cNvPr>
              <p:cNvSpPr/>
              <p:nvPr/>
            </p:nvSpPr>
            <p:spPr>
              <a:xfrm>
                <a:off x="4727848" y="5987672"/>
                <a:ext cx="200797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lang="en-US" sz="995" i="1" dirty="0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p = 0.22</a:t>
                </a:r>
                <a:endParaRPr sz="995" i="1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7" name="tx102">
                <a:extLst>
                  <a:ext uri="{FF2B5EF4-FFF2-40B4-BE49-F238E27FC236}">
                    <a16:creationId xmlns:a16="http://schemas.microsoft.com/office/drawing/2014/main" id="{ECF41123-297D-1A4F-BD5D-F45C995BE827}"/>
                  </a:ext>
                </a:extLst>
              </p:cNvPr>
              <p:cNvSpPr/>
              <p:nvPr/>
            </p:nvSpPr>
            <p:spPr>
              <a:xfrm>
                <a:off x="5997667" y="5987672"/>
                <a:ext cx="200797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lang="en-US" sz="995" i="1" dirty="0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p = 0.40</a:t>
                </a:r>
                <a:endParaRPr sz="995" i="1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" name="tx102">
                <a:extLst>
                  <a:ext uri="{FF2B5EF4-FFF2-40B4-BE49-F238E27FC236}">
                    <a16:creationId xmlns:a16="http://schemas.microsoft.com/office/drawing/2014/main" id="{948EE85B-3954-884C-B8BB-0B29C28A3CFE}"/>
                  </a:ext>
                </a:extLst>
              </p:cNvPr>
              <p:cNvSpPr/>
              <p:nvPr/>
            </p:nvSpPr>
            <p:spPr>
              <a:xfrm>
                <a:off x="7062560" y="5987672"/>
                <a:ext cx="200797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lang="en-US" sz="995" i="1" dirty="0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p = 0.93</a:t>
                </a:r>
                <a:endParaRPr sz="995" i="1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9" name="tx102">
                <a:extLst>
                  <a:ext uri="{FF2B5EF4-FFF2-40B4-BE49-F238E27FC236}">
                    <a16:creationId xmlns:a16="http://schemas.microsoft.com/office/drawing/2014/main" id="{EC8A8D1B-223B-EF4A-BD0E-47C1B94B22F8}"/>
                  </a:ext>
                </a:extLst>
              </p:cNvPr>
              <p:cNvSpPr/>
              <p:nvPr/>
            </p:nvSpPr>
            <p:spPr>
              <a:xfrm>
                <a:off x="8343475" y="5987672"/>
                <a:ext cx="200797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lang="en-US" sz="995" i="1" dirty="0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p = 0.58</a:t>
                </a:r>
                <a:endParaRPr sz="995" i="1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0" name="tx102">
                <a:extLst>
                  <a:ext uri="{FF2B5EF4-FFF2-40B4-BE49-F238E27FC236}">
                    <a16:creationId xmlns:a16="http://schemas.microsoft.com/office/drawing/2014/main" id="{7BA93E98-6B28-9544-9B69-E8A285C457F3}"/>
                  </a:ext>
                </a:extLst>
              </p:cNvPr>
              <p:cNvSpPr/>
              <p:nvPr/>
            </p:nvSpPr>
            <p:spPr>
              <a:xfrm>
                <a:off x="9408368" y="5987672"/>
                <a:ext cx="200797" cy="10562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>
                  <a:lnSpc>
                    <a:spcPts val="995"/>
                  </a:lnSpc>
                </a:pPr>
                <a:r>
                  <a:rPr lang="en-US" sz="995" i="1" dirty="0">
                    <a:solidFill>
                      <a:srgbClr val="000000">
                        <a:alpha val="100000"/>
                      </a:srgbClr>
                    </a:solidFill>
                    <a:latin typeface="Arial"/>
                    <a:cs typeface="Arial"/>
                  </a:rPr>
                  <a:t>p = 0.22</a:t>
                </a:r>
                <a:endParaRPr sz="995" i="1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Agrupar 70">
            <a:extLst>
              <a:ext uri="{FF2B5EF4-FFF2-40B4-BE49-F238E27FC236}">
                <a16:creationId xmlns:a16="http://schemas.microsoft.com/office/drawing/2014/main" id="{CDF4DE68-31BA-6B49-AD01-3D9B99551A4A}"/>
              </a:ext>
            </a:extLst>
          </p:cNvPr>
          <p:cNvGrpSpPr/>
          <p:nvPr/>
        </p:nvGrpSpPr>
        <p:grpSpPr>
          <a:xfrm>
            <a:off x="2164519" y="2029829"/>
            <a:ext cx="7976691" cy="3775435"/>
            <a:chOff x="2164519" y="1669789"/>
            <a:chExt cx="7976691" cy="3775435"/>
          </a:xfrm>
        </p:grpSpPr>
        <p:sp>
          <p:nvSpPr>
            <p:cNvPr id="5" name="rc5"/>
            <p:cNvSpPr/>
            <p:nvPr/>
          </p:nvSpPr>
          <p:spPr>
            <a:xfrm>
              <a:off x="3183641" y="1923625"/>
              <a:ext cx="2272797" cy="2930636"/>
            </a:xfrm>
            <a:prstGeom prst="rect">
              <a:avLst/>
            </a:prstGeom>
            <a:solidFill>
              <a:srgbClr val="EBEBEB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3183641" y="4277015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6775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3183641" y="3388943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6775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3183641" y="2500872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6775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3183641" y="4721051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3183641" y="3832979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pl11"/>
            <p:cNvSpPr/>
            <p:nvPr/>
          </p:nvSpPr>
          <p:spPr>
            <a:xfrm>
              <a:off x="3183641" y="2944907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pl12"/>
            <p:cNvSpPr/>
            <p:nvPr/>
          </p:nvSpPr>
          <p:spPr>
            <a:xfrm>
              <a:off x="3183641" y="2056836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pl13"/>
            <p:cNvSpPr/>
            <p:nvPr/>
          </p:nvSpPr>
          <p:spPr>
            <a:xfrm>
              <a:off x="4320040" y="1923625"/>
              <a:ext cx="0" cy="2930636"/>
            </a:xfrm>
            <a:custGeom>
              <a:avLst/>
              <a:gdLst/>
              <a:ahLst/>
              <a:cxnLst/>
              <a:rect l="0" t="0" r="0" b="0"/>
              <a:pathLst>
                <a:path h="2930636">
                  <a:moveTo>
                    <a:pt x="0" y="293063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rc14"/>
            <p:cNvSpPr/>
            <p:nvPr/>
          </p:nvSpPr>
          <p:spPr>
            <a:xfrm>
              <a:off x="3751840" y="3983951"/>
              <a:ext cx="1136398" cy="737099"/>
            </a:xfrm>
            <a:prstGeom prst="rect">
              <a:avLst/>
            </a:prstGeom>
            <a:solidFill>
              <a:srgbClr val="66C2A5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5" name="tx15"/>
            <p:cNvSpPr/>
            <p:nvPr/>
          </p:nvSpPr>
          <p:spPr>
            <a:xfrm>
              <a:off x="4231766" y="3827463"/>
              <a:ext cx="176547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995"/>
                </a:lnSpc>
              </a:pPr>
              <a:r>
                <a:rPr sz="1100" b="1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8.3</a:t>
              </a:r>
            </a:p>
          </p:txBody>
        </p:sp>
        <p:sp>
          <p:nvSpPr>
            <p:cNvPr id="16" name="rc16"/>
            <p:cNvSpPr/>
            <p:nvPr/>
          </p:nvSpPr>
          <p:spPr>
            <a:xfrm>
              <a:off x="5526027" y="1923625"/>
              <a:ext cx="2272797" cy="2930636"/>
            </a:xfrm>
            <a:prstGeom prst="rect">
              <a:avLst/>
            </a:prstGeom>
            <a:solidFill>
              <a:srgbClr val="EBEBEB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7" name="pl17"/>
            <p:cNvSpPr/>
            <p:nvPr/>
          </p:nvSpPr>
          <p:spPr>
            <a:xfrm>
              <a:off x="5526027" y="4277015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6775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" name="pl18"/>
            <p:cNvSpPr/>
            <p:nvPr/>
          </p:nvSpPr>
          <p:spPr>
            <a:xfrm>
              <a:off x="5526027" y="3388943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6775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" name="pl19"/>
            <p:cNvSpPr/>
            <p:nvPr/>
          </p:nvSpPr>
          <p:spPr>
            <a:xfrm>
              <a:off x="5526027" y="2500872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6775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" name="pl20"/>
            <p:cNvSpPr/>
            <p:nvPr/>
          </p:nvSpPr>
          <p:spPr>
            <a:xfrm>
              <a:off x="5526027" y="4721051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pl21"/>
            <p:cNvSpPr/>
            <p:nvPr/>
          </p:nvSpPr>
          <p:spPr>
            <a:xfrm>
              <a:off x="5526027" y="3832979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pl22"/>
            <p:cNvSpPr/>
            <p:nvPr/>
          </p:nvSpPr>
          <p:spPr>
            <a:xfrm>
              <a:off x="5526027" y="2944907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3"/>
            <p:cNvSpPr/>
            <p:nvPr/>
          </p:nvSpPr>
          <p:spPr>
            <a:xfrm>
              <a:off x="5526027" y="2056836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4"/>
            <p:cNvSpPr/>
            <p:nvPr/>
          </p:nvSpPr>
          <p:spPr>
            <a:xfrm>
              <a:off x="6662426" y="1923625"/>
              <a:ext cx="0" cy="2930636"/>
            </a:xfrm>
            <a:custGeom>
              <a:avLst/>
              <a:gdLst/>
              <a:ahLst/>
              <a:cxnLst/>
              <a:rect l="0" t="0" r="0" b="0"/>
              <a:pathLst>
                <a:path h="2930636">
                  <a:moveTo>
                    <a:pt x="0" y="293063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rc25"/>
            <p:cNvSpPr/>
            <p:nvPr/>
          </p:nvSpPr>
          <p:spPr>
            <a:xfrm>
              <a:off x="6094226" y="4134923"/>
              <a:ext cx="1136398" cy="586127"/>
            </a:xfrm>
            <a:prstGeom prst="rect">
              <a:avLst/>
            </a:prstGeom>
            <a:solidFill>
              <a:srgbClr val="FC8D62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6" name="tx26"/>
            <p:cNvSpPr/>
            <p:nvPr/>
          </p:nvSpPr>
          <p:spPr>
            <a:xfrm>
              <a:off x="6574152" y="3978436"/>
              <a:ext cx="176547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995"/>
                </a:lnSpc>
              </a:pPr>
              <a:r>
                <a:rPr sz="1100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6.6</a:t>
              </a:r>
            </a:p>
          </p:txBody>
        </p:sp>
        <p:sp>
          <p:nvSpPr>
            <p:cNvPr id="27" name="rc27"/>
            <p:cNvSpPr/>
            <p:nvPr/>
          </p:nvSpPr>
          <p:spPr>
            <a:xfrm>
              <a:off x="7868413" y="1923625"/>
              <a:ext cx="2272797" cy="2930636"/>
            </a:xfrm>
            <a:prstGeom prst="rect">
              <a:avLst/>
            </a:prstGeom>
            <a:solidFill>
              <a:srgbClr val="EBEBEB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7868413" y="4277015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6775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7868413" y="3388943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6775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7868413" y="2500872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6775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7868413" y="4721051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7868413" y="3832979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7868413" y="2944907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7868413" y="2056836"/>
              <a:ext cx="2272797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9004812" y="1923625"/>
              <a:ext cx="0" cy="2930636"/>
            </a:xfrm>
            <a:custGeom>
              <a:avLst/>
              <a:gdLst/>
              <a:ahLst/>
              <a:cxnLst/>
              <a:rect l="0" t="0" r="0" b="0"/>
              <a:pathLst>
                <a:path h="2930636">
                  <a:moveTo>
                    <a:pt x="0" y="293063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rc36"/>
            <p:cNvSpPr/>
            <p:nvPr/>
          </p:nvSpPr>
          <p:spPr>
            <a:xfrm>
              <a:off x="8436613" y="2758412"/>
              <a:ext cx="1136398" cy="1962638"/>
            </a:xfrm>
            <a:prstGeom prst="rect">
              <a:avLst/>
            </a:prstGeom>
            <a:solidFill>
              <a:srgbClr val="8DA0CB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7" name="tx37"/>
            <p:cNvSpPr/>
            <p:nvPr/>
          </p:nvSpPr>
          <p:spPr>
            <a:xfrm>
              <a:off x="8881223" y="2603512"/>
              <a:ext cx="247178" cy="9128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995"/>
                </a:lnSpc>
              </a:pPr>
              <a:r>
                <a:rPr sz="1100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22.1</a:t>
              </a:r>
            </a:p>
          </p:txBody>
        </p:sp>
        <p:sp>
          <p:nvSpPr>
            <p:cNvPr id="38" name="rc38"/>
            <p:cNvSpPr/>
            <p:nvPr/>
          </p:nvSpPr>
          <p:spPr>
            <a:xfrm>
              <a:off x="3183641" y="1669789"/>
              <a:ext cx="2272797" cy="253836"/>
            </a:xfrm>
            <a:prstGeom prst="rect">
              <a:avLst/>
            </a:prstGeom>
            <a:solidFill>
              <a:srgbClr val="F3AB98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9" name="tx39"/>
            <p:cNvSpPr/>
            <p:nvPr/>
          </p:nvSpPr>
          <p:spPr>
            <a:xfrm>
              <a:off x="3934686" y="1712799"/>
              <a:ext cx="770706" cy="14307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00"/>
                </a:lnSpc>
              </a:pPr>
              <a:r>
                <a:rPr sz="1200" b="1" dirty="0" err="1">
                  <a:solidFill>
                    <a:srgbClr val="1A1A1A">
                      <a:alpha val="100000"/>
                    </a:srgbClr>
                  </a:solidFill>
                  <a:latin typeface="Arial"/>
                  <a:cs typeface="Arial"/>
                </a:rPr>
                <a:t>Chlamidya</a:t>
              </a:r>
              <a:endParaRPr sz="1200" b="1" dirty="0">
                <a:solidFill>
                  <a:srgbClr val="1A1A1A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40" name="rc40"/>
            <p:cNvSpPr/>
            <p:nvPr/>
          </p:nvSpPr>
          <p:spPr>
            <a:xfrm>
              <a:off x="5526027" y="1669789"/>
              <a:ext cx="2272797" cy="253836"/>
            </a:xfrm>
            <a:prstGeom prst="rect">
              <a:avLst/>
            </a:prstGeom>
            <a:solidFill>
              <a:srgbClr val="F3AB98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1" name="tx41"/>
            <p:cNvSpPr/>
            <p:nvPr/>
          </p:nvSpPr>
          <p:spPr>
            <a:xfrm>
              <a:off x="6272905" y="1727979"/>
              <a:ext cx="779040" cy="11271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00"/>
                </a:lnSpc>
              </a:pPr>
              <a:r>
                <a:rPr sz="1200" b="1">
                  <a:solidFill>
                    <a:srgbClr val="1A1A1A">
                      <a:alpha val="100000"/>
                    </a:srgbClr>
                  </a:solidFill>
                  <a:latin typeface="Arial"/>
                  <a:cs typeface="Arial"/>
                </a:rPr>
                <a:t>Gonorrhea</a:t>
              </a:r>
            </a:p>
          </p:txBody>
        </p:sp>
        <p:sp>
          <p:nvSpPr>
            <p:cNvPr id="42" name="rc42"/>
            <p:cNvSpPr/>
            <p:nvPr/>
          </p:nvSpPr>
          <p:spPr>
            <a:xfrm>
              <a:off x="7868413" y="1669789"/>
              <a:ext cx="2272797" cy="253836"/>
            </a:xfrm>
            <a:prstGeom prst="rect">
              <a:avLst/>
            </a:prstGeom>
            <a:solidFill>
              <a:srgbClr val="F3AB98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3" name="tx43"/>
            <p:cNvSpPr/>
            <p:nvPr/>
          </p:nvSpPr>
          <p:spPr>
            <a:xfrm>
              <a:off x="8712625" y="1712799"/>
              <a:ext cx="584373" cy="14307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00"/>
                </a:lnSpc>
              </a:pPr>
              <a:r>
                <a:rPr sz="1200" b="1">
                  <a:solidFill>
                    <a:srgbClr val="1A1A1A">
                      <a:alpha val="100000"/>
                    </a:srgbClr>
                  </a:solidFill>
                  <a:latin typeface="Arial"/>
                  <a:cs typeface="Arial"/>
                </a:rPr>
                <a:t>Syphilis</a:t>
              </a:r>
            </a:p>
          </p:txBody>
        </p:sp>
        <p:sp>
          <p:nvSpPr>
            <p:cNvPr id="44" name="pl44"/>
            <p:cNvSpPr/>
            <p:nvPr/>
          </p:nvSpPr>
          <p:spPr>
            <a:xfrm>
              <a:off x="4320040" y="4854261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6662426" y="4854261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9004812" y="4854261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tx47"/>
            <p:cNvSpPr/>
            <p:nvPr/>
          </p:nvSpPr>
          <p:spPr>
            <a:xfrm>
              <a:off x="3036253" y="4664298"/>
              <a:ext cx="84757" cy="11132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00"/>
                </a:lnSpc>
              </a:pPr>
              <a:r>
                <a:rPr sz="12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48" name="tx48"/>
            <p:cNvSpPr/>
            <p:nvPr/>
          </p:nvSpPr>
          <p:spPr>
            <a:xfrm>
              <a:off x="2951496" y="3776226"/>
              <a:ext cx="169515" cy="11132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00"/>
                </a:lnSpc>
              </a:pPr>
              <a:r>
                <a:rPr sz="12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10</a:t>
              </a:r>
            </a:p>
          </p:txBody>
        </p:sp>
        <p:sp>
          <p:nvSpPr>
            <p:cNvPr id="49" name="tx49"/>
            <p:cNvSpPr/>
            <p:nvPr/>
          </p:nvSpPr>
          <p:spPr>
            <a:xfrm>
              <a:off x="2951496" y="2888154"/>
              <a:ext cx="169515" cy="11132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00"/>
                </a:lnSpc>
              </a:pPr>
              <a:r>
                <a:rPr sz="12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20</a:t>
              </a:r>
            </a:p>
          </p:txBody>
        </p:sp>
        <p:sp>
          <p:nvSpPr>
            <p:cNvPr id="50" name="tx50"/>
            <p:cNvSpPr/>
            <p:nvPr/>
          </p:nvSpPr>
          <p:spPr>
            <a:xfrm>
              <a:off x="2951496" y="1999884"/>
              <a:ext cx="169515" cy="11152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00"/>
                </a:lnSpc>
              </a:pPr>
              <a:r>
                <a:rPr sz="1200" dirty="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30</a:t>
              </a:r>
            </a:p>
          </p:txBody>
        </p:sp>
        <p:sp>
          <p:nvSpPr>
            <p:cNvPr id="51" name="pl51"/>
            <p:cNvSpPr/>
            <p:nvPr/>
          </p:nvSpPr>
          <p:spPr>
            <a:xfrm>
              <a:off x="3148847" y="4721051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3148847" y="3832979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3148847" y="2944907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3148847" y="2056836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tx55"/>
            <p:cNvSpPr/>
            <p:nvPr/>
          </p:nvSpPr>
          <p:spPr>
            <a:xfrm rot="16200000">
              <a:off x="1838759" y="3333480"/>
              <a:ext cx="762446" cy="11092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00"/>
                </a:lnSpc>
              </a:pPr>
              <a:r>
                <a:rPr sz="1400" b="1" dirty="0">
                  <a:solidFill>
                    <a:srgbClr val="E8303B"/>
                  </a:solidFill>
                  <a:latin typeface="Arial"/>
                  <a:cs typeface="Arial"/>
                </a:rPr>
                <a:t>Prevalence</a:t>
              </a:r>
            </a:p>
          </p:txBody>
        </p:sp>
        <p:sp>
          <p:nvSpPr>
            <p:cNvPr id="56" name="tx56"/>
            <p:cNvSpPr/>
            <p:nvPr/>
          </p:nvSpPr>
          <p:spPr>
            <a:xfrm rot="16200000">
              <a:off x="1704033" y="3317406"/>
              <a:ext cx="1440060" cy="14307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00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(per 100 participants)</a:t>
              </a:r>
            </a:p>
          </p:txBody>
        </p:sp>
        <p:sp>
          <p:nvSpPr>
            <p:cNvPr id="59" name="tx59"/>
            <p:cNvSpPr/>
            <p:nvPr/>
          </p:nvSpPr>
          <p:spPr>
            <a:xfrm>
              <a:off x="4231766" y="5343228"/>
              <a:ext cx="176547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995"/>
                </a:lnSpc>
              </a:pPr>
              <a:r>
                <a:rPr sz="995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3.4</a:t>
              </a:r>
            </a:p>
          </p:txBody>
        </p:sp>
        <p:sp>
          <p:nvSpPr>
            <p:cNvPr id="60" name="tx60"/>
            <p:cNvSpPr/>
            <p:nvPr/>
          </p:nvSpPr>
          <p:spPr>
            <a:xfrm>
              <a:off x="4196450" y="5083770"/>
              <a:ext cx="247178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995"/>
                </a:lnSpc>
              </a:pPr>
              <a:r>
                <a:rPr sz="995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13.2</a:t>
              </a:r>
            </a:p>
          </p:txBody>
        </p:sp>
        <p:sp>
          <p:nvSpPr>
            <p:cNvPr id="62" name="tx62"/>
            <p:cNvSpPr/>
            <p:nvPr/>
          </p:nvSpPr>
          <p:spPr>
            <a:xfrm>
              <a:off x="6574152" y="5344815"/>
              <a:ext cx="176547" cy="9128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995"/>
                </a:lnSpc>
              </a:pPr>
              <a:r>
                <a:rPr sz="995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2.2</a:t>
              </a:r>
            </a:p>
          </p:txBody>
        </p:sp>
        <p:sp>
          <p:nvSpPr>
            <p:cNvPr id="63" name="tx63"/>
            <p:cNvSpPr/>
            <p:nvPr/>
          </p:nvSpPr>
          <p:spPr>
            <a:xfrm>
              <a:off x="6538836" y="5083770"/>
              <a:ext cx="247178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995"/>
                </a:lnSpc>
              </a:pPr>
              <a:r>
                <a:rPr sz="995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11.0</a:t>
              </a:r>
            </a:p>
          </p:txBody>
        </p:sp>
        <p:sp>
          <p:nvSpPr>
            <p:cNvPr id="65" name="tx65"/>
            <p:cNvSpPr/>
            <p:nvPr/>
          </p:nvSpPr>
          <p:spPr>
            <a:xfrm>
              <a:off x="8881223" y="5343228"/>
              <a:ext cx="247178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995"/>
                </a:lnSpc>
              </a:pPr>
              <a:r>
                <a:rPr sz="995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14.8</a:t>
              </a:r>
            </a:p>
          </p:txBody>
        </p:sp>
        <p:sp>
          <p:nvSpPr>
            <p:cNvPr id="66" name="tx66"/>
            <p:cNvSpPr/>
            <p:nvPr/>
          </p:nvSpPr>
          <p:spPr>
            <a:xfrm>
              <a:off x="8881223" y="5083770"/>
              <a:ext cx="247178" cy="9286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995"/>
                </a:lnSpc>
              </a:pPr>
              <a:r>
                <a:rPr sz="995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29.2</a:t>
              </a:r>
            </a:p>
          </p:txBody>
        </p:sp>
        <p:sp>
          <p:nvSpPr>
            <p:cNvPr id="67" name="tx67"/>
            <p:cNvSpPr/>
            <p:nvPr/>
          </p:nvSpPr>
          <p:spPr>
            <a:xfrm>
              <a:off x="2392720" y="5334298"/>
              <a:ext cx="728290" cy="11092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00"/>
                </a:lnSpc>
              </a:pPr>
              <a:r>
                <a:rPr sz="12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Lower limit</a:t>
              </a:r>
            </a:p>
          </p:txBody>
        </p:sp>
        <p:sp>
          <p:nvSpPr>
            <p:cNvPr id="68" name="tx68"/>
            <p:cNvSpPr/>
            <p:nvPr/>
          </p:nvSpPr>
          <p:spPr>
            <a:xfrm>
              <a:off x="2392720" y="5046266"/>
              <a:ext cx="728290" cy="13950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00"/>
                </a:lnSpc>
              </a:pPr>
              <a:r>
                <a:rPr sz="12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Upper limit</a:t>
              </a:r>
            </a:p>
          </p:txBody>
        </p:sp>
        <p:sp>
          <p:nvSpPr>
            <p:cNvPr id="69" name="pl69"/>
            <p:cNvSpPr/>
            <p:nvPr/>
          </p:nvSpPr>
          <p:spPr>
            <a:xfrm>
              <a:off x="3148847" y="5390654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70"/>
            <p:cNvSpPr/>
            <p:nvPr/>
          </p:nvSpPr>
          <p:spPr>
            <a:xfrm>
              <a:off x="3148847" y="5131197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75" name="Título 74">
            <a:extLst>
              <a:ext uri="{FF2B5EF4-FFF2-40B4-BE49-F238E27FC236}">
                <a16:creationId xmlns:a16="http://schemas.microsoft.com/office/drawing/2014/main" id="{159A4ED3-71AF-D243-8775-0BCBDE3ABA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81895" y="320994"/>
            <a:ext cx="9610105" cy="1143000"/>
          </a:xfrm>
        </p:spPr>
        <p:txBody>
          <a:bodyPr>
            <a:noAutofit/>
          </a:bodyPr>
          <a:lstStyle/>
          <a:p>
            <a:pPr algn="l"/>
            <a:r>
              <a:rPr lang="en-US" sz="2800" spc="-30" dirty="0"/>
              <a:t>Prevalence of Chlamydia, Gonorrhea and Syphilis at baseline</a:t>
            </a:r>
            <a:endParaRPr lang="pt-BR" sz="2800" spc="-3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4">
            <a:extLst>
              <a:ext uri="{FF2B5EF4-FFF2-40B4-BE49-F238E27FC236}">
                <a16:creationId xmlns:a16="http://schemas.microsoft.com/office/drawing/2014/main" id="{E4CA70AE-835D-44BD-886C-6B55523814AA}"/>
              </a:ext>
            </a:extLst>
          </p:cNvPr>
          <p:cNvSpPr txBox="1">
            <a:spLocks/>
          </p:cNvSpPr>
          <p:nvPr/>
        </p:nvSpPr>
        <p:spPr>
          <a:xfrm>
            <a:off x="1228953" y="287058"/>
            <a:ext cx="78967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altLang="pt-BR" sz="2800" dirty="0" err="1"/>
              <a:t>PrEParedness</a:t>
            </a:r>
            <a:r>
              <a:rPr lang="en-US" altLang="pt-BR" sz="2800" dirty="0"/>
              <a:t> for the Rollout of Effective HIV</a:t>
            </a:r>
            <a:br>
              <a:rPr lang="pt-BR" altLang="pt-BR" sz="2800" dirty="0"/>
            </a:br>
            <a:r>
              <a:rPr lang="en-US" altLang="pt-BR" sz="2800" dirty="0"/>
              <a:t>Prevention among Key Affected Populations in</a:t>
            </a:r>
            <a:r>
              <a:rPr lang="pt-BR" altLang="pt-BR" sz="2800" dirty="0"/>
              <a:t> </a:t>
            </a:r>
            <a:r>
              <a:rPr lang="en-US" altLang="pt-BR" sz="2800" dirty="0"/>
              <a:t>Brazil, Peru and Mexico</a:t>
            </a:r>
            <a:endParaRPr lang="pt-BR" sz="2800" dirty="0"/>
          </a:p>
        </p:txBody>
      </p:sp>
      <p:sp>
        <p:nvSpPr>
          <p:cNvPr id="52" name="CuadroTexto 4">
            <a:extLst>
              <a:ext uri="{FF2B5EF4-FFF2-40B4-BE49-F238E27FC236}">
                <a16:creationId xmlns:a16="http://schemas.microsoft.com/office/drawing/2014/main" id="{D7392EEF-F158-45D8-9F06-641A974CA3D3}"/>
              </a:ext>
            </a:extLst>
          </p:cNvPr>
          <p:cNvSpPr txBox="1"/>
          <p:nvPr/>
        </p:nvSpPr>
        <p:spPr>
          <a:xfrm>
            <a:off x="361727" y="1847948"/>
            <a:ext cx="7702290" cy="373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b="1" dirty="0">
                <a:ea typeface="Verdana" charset="0"/>
                <a:cs typeface="Verdana" charset="0"/>
              </a:rPr>
              <a:t>Objective:</a:t>
            </a:r>
            <a:r>
              <a:rPr lang="en-US" sz="1900" dirty="0">
                <a:ea typeface="Verdana" charset="0"/>
                <a:cs typeface="Verdana" charset="0"/>
              </a:rPr>
              <a:t> assess uptake, acceptability and feasibility of same day PrEP (</a:t>
            </a:r>
            <a:r>
              <a:rPr lang="en-US" sz="1900" dirty="0"/>
              <a:t>TDF/FTC orally once a day) for MSM and TGW </a:t>
            </a:r>
            <a:r>
              <a:rPr lang="en-US" sz="1900" dirty="0">
                <a:ea typeface="Verdana" charset="0"/>
                <a:cs typeface="Verdana" charset="0"/>
              </a:rPr>
              <a:t>in the context of HIV combination prevention.</a:t>
            </a:r>
          </a:p>
          <a:p>
            <a:pPr marL="285750" indent="-285750" algn="just"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b="1" dirty="0"/>
              <a:t>Design</a:t>
            </a:r>
            <a:r>
              <a:rPr lang="en-US" sz="1900" dirty="0"/>
              <a:t>: multi-site prospective, open-label demonstration study.</a:t>
            </a:r>
            <a:endParaRPr lang="en-US" sz="1900" dirty="0">
              <a:ea typeface="Verdana" charset="0"/>
              <a:cs typeface="Verdana" charset="0"/>
            </a:endParaRPr>
          </a:p>
          <a:p>
            <a:pPr marL="285750" indent="-285750" algn="just"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pt-BR" sz="1900" b="1" dirty="0">
                <a:ea typeface="MS PGothic" charset="-128"/>
              </a:rPr>
              <a:t>Countries</a:t>
            </a:r>
            <a:r>
              <a:rPr lang="en-US" altLang="pt-BR" sz="1900" dirty="0">
                <a:ea typeface="MS PGothic" charset="-128"/>
              </a:rPr>
              <a:t>: Brazil (</a:t>
            </a:r>
            <a:r>
              <a:rPr lang="en-US" altLang="pt-BR" sz="1900" dirty="0" err="1">
                <a:ea typeface="MS PGothic" charset="-128"/>
              </a:rPr>
              <a:t>Fiocruz</a:t>
            </a:r>
            <a:r>
              <a:rPr lang="en-US" altLang="pt-BR" sz="1900" dirty="0">
                <a:ea typeface="MS PGothic" charset="-128"/>
              </a:rPr>
              <a:t> - Coordination), Peru and Mexico.</a:t>
            </a:r>
            <a:endParaRPr lang="en-US" sz="1900" dirty="0">
              <a:ea typeface="MS PGothic" charset="-128"/>
            </a:endParaRPr>
          </a:p>
          <a:p>
            <a:pPr marL="285750" indent="-285750" algn="just"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pt-BR" sz="1900" b="1" dirty="0">
                <a:ea typeface="MS PGothic" charset="-128"/>
              </a:rPr>
              <a:t>Population</a:t>
            </a:r>
            <a:r>
              <a:rPr lang="en-US" altLang="pt-BR" sz="1900" dirty="0">
                <a:ea typeface="MS PGothic" charset="-128"/>
              </a:rPr>
              <a:t>: 7500 MSM/TGW</a:t>
            </a:r>
            <a:r>
              <a:rPr lang="en-US" sz="1900" dirty="0"/>
              <a:t> (Brazil: 3,000; Mexico: 3,000; Peru: 1,500)</a:t>
            </a:r>
            <a:r>
              <a:rPr lang="en-US" sz="1900" dirty="0">
                <a:ea typeface="Verdana" charset="0"/>
                <a:cs typeface="Verdana" charset="0"/>
              </a:rPr>
              <a:t>.</a:t>
            </a:r>
          </a:p>
          <a:p>
            <a:pPr marL="285750" indent="-285750" algn="just"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b="1" dirty="0"/>
              <a:t>Sites</a:t>
            </a:r>
            <a:r>
              <a:rPr lang="en-US" sz="1900" dirty="0"/>
              <a:t>: </a:t>
            </a:r>
            <a:r>
              <a:rPr lang="en-US" sz="1900" dirty="0">
                <a:ea typeface="Verdana" charset="0"/>
                <a:cs typeface="Verdana" charset="0"/>
              </a:rPr>
              <a:t>Public Health services and NGOs.</a:t>
            </a:r>
            <a:endParaRPr lang="en-US" sz="1900" dirty="0"/>
          </a:p>
          <a:p>
            <a:pPr marL="285750" indent="-285750" algn="just"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b="1" dirty="0"/>
              <a:t>Regional Exchange Platform on PrEP</a:t>
            </a:r>
          </a:p>
          <a:p>
            <a:pPr marL="285750" indent="-285750" algn="just"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b="1" dirty="0"/>
              <a:t>Working Group on Drug Licensing and Costing</a:t>
            </a:r>
            <a:endParaRPr lang="en-US" altLang="pt-BR" sz="1900" b="1" dirty="0">
              <a:ea typeface="MS PGothic" charset="-128"/>
            </a:endParaRPr>
          </a:p>
          <a:p>
            <a:pPr marL="285750" indent="-285750" algn="just"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b="1" spc="-60" dirty="0" err="1"/>
              <a:t>Substudies</a:t>
            </a:r>
            <a:r>
              <a:rPr lang="en-US" sz="1900" spc="-60" dirty="0"/>
              <a:t> (</a:t>
            </a:r>
            <a:r>
              <a:rPr lang="en-US" sz="1900" spc="-60" dirty="0" err="1"/>
              <a:t>seroincidence</a:t>
            </a:r>
            <a:r>
              <a:rPr lang="en-US" sz="1900" spc="-60" dirty="0"/>
              <a:t>, economic and mathematical modelling studies, </a:t>
            </a:r>
            <a:r>
              <a:rPr lang="en-US" sz="1900" spc="-60" dirty="0" err="1"/>
              <a:t>etc</a:t>
            </a:r>
            <a:r>
              <a:rPr lang="en-US" sz="1900" spc="-60" dirty="0"/>
              <a:t>).</a:t>
            </a:r>
          </a:p>
        </p:txBody>
      </p:sp>
      <p:sp>
        <p:nvSpPr>
          <p:cNvPr id="53" name="Rectangle 1">
            <a:extLst>
              <a:ext uri="{FF2B5EF4-FFF2-40B4-BE49-F238E27FC236}">
                <a16:creationId xmlns:a16="http://schemas.microsoft.com/office/drawing/2014/main" id="{8D39DFDB-D626-43CA-AB43-5012C822CC2B}"/>
              </a:ext>
            </a:extLst>
          </p:cNvPr>
          <p:cNvSpPr/>
          <p:nvPr/>
        </p:nvSpPr>
        <p:spPr>
          <a:xfrm>
            <a:off x="8782178" y="4676957"/>
            <a:ext cx="2585268" cy="1200329"/>
          </a:xfrm>
          <a:prstGeom prst="rect">
            <a:avLst/>
          </a:prstGeom>
          <a:solidFill>
            <a:srgbClr val="F8CAC7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C00000"/>
                </a:solidFill>
              </a:rPr>
              <a:t>Brazil: </a:t>
            </a:r>
            <a:r>
              <a:rPr lang="en-US" sz="1600" dirty="0"/>
              <a:t>14 sites in 12 cities</a:t>
            </a:r>
          </a:p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C00000"/>
                </a:solidFill>
              </a:rPr>
              <a:t>Mexico: </a:t>
            </a:r>
            <a:r>
              <a:rPr lang="en-US" sz="1600" dirty="0"/>
              <a:t>6 sites in 3 cities</a:t>
            </a:r>
          </a:p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C00000"/>
                </a:solidFill>
              </a:rPr>
              <a:t>Peru: </a:t>
            </a:r>
            <a:r>
              <a:rPr lang="en-US" sz="1600" dirty="0"/>
              <a:t>10 sites in 7 cities</a:t>
            </a:r>
          </a:p>
        </p:txBody>
      </p:sp>
      <p:pic>
        <p:nvPicPr>
          <p:cNvPr id="54" name="Gráfico 53">
            <a:extLst>
              <a:ext uri="{FF2B5EF4-FFF2-40B4-BE49-F238E27FC236}">
                <a16:creationId xmlns:a16="http://schemas.microsoft.com/office/drawing/2014/main" id="{9826ADFB-A0D4-430E-AC9E-EFE4E300F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9670" y="425064"/>
            <a:ext cx="1213263" cy="825835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8309737" y="1664112"/>
            <a:ext cx="3527896" cy="2849668"/>
            <a:chOff x="8309737" y="1664112"/>
            <a:chExt cx="3527896" cy="2849668"/>
          </a:xfrm>
        </p:grpSpPr>
        <p:pic>
          <p:nvPicPr>
            <p:cNvPr id="6" name="Imagem 5" descr="Uma imagem contendo texto, mapa&#10;&#10;Descrição gerada automaticamente">
              <a:extLst>
                <a:ext uri="{FF2B5EF4-FFF2-40B4-BE49-F238E27FC236}">
                  <a16:creationId xmlns:a16="http://schemas.microsoft.com/office/drawing/2014/main" id="{173B4EA5-472B-4566-9337-1F0A90CF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9737" y="1664112"/>
              <a:ext cx="3527896" cy="2849668"/>
            </a:xfrm>
            <a:prstGeom prst="rect">
              <a:avLst/>
            </a:prstGeom>
            <a:ln>
              <a:solidFill>
                <a:srgbClr val="E8303B"/>
              </a:solidFill>
            </a:ln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11673D17-1F03-447C-824A-84F4ABE90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1714" y="2137180"/>
              <a:ext cx="74531" cy="982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F35E5D6A-A8DF-4B5C-B319-F358535E6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963" y="2137180"/>
              <a:ext cx="74531" cy="982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E72E3DFC-CFDD-48D5-9981-25B95CDF4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5695" y="2186321"/>
              <a:ext cx="74531" cy="982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0CC9D37E-1158-46B0-9F60-9FC1879BA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1782" y="2281389"/>
              <a:ext cx="74531" cy="982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F4146EE5-9F0F-49D2-8377-EEA8E5CAE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1632" y="3207073"/>
              <a:ext cx="74531" cy="982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D54E3061-4B1D-42C2-9D31-4A5BB75E9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7265" y="3390440"/>
              <a:ext cx="74531" cy="982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31439E28-2484-421B-888F-F7CB55FB7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3634" y="3379535"/>
              <a:ext cx="74531" cy="982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65763CCD-AACF-487E-A305-1E33BD714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811" y="3242554"/>
              <a:ext cx="74531" cy="982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id="{79515C7B-BD0C-4D2A-99EE-5196E1FF6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3780" y="3049881"/>
              <a:ext cx="74531" cy="982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FC717ABE-1703-4AD3-B97C-FD1442994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6602" y="3536866"/>
              <a:ext cx="74531" cy="982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8255E23D-6273-477E-857A-DA0BDC95D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6567" y="3237963"/>
              <a:ext cx="74531" cy="982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" name="Imagem 33">
              <a:extLst>
                <a:ext uri="{FF2B5EF4-FFF2-40B4-BE49-F238E27FC236}">
                  <a16:creationId xmlns:a16="http://schemas.microsoft.com/office/drawing/2014/main" id="{8DD89F20-07A1-4010-B00E-63045E9CB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7529" y="4121818"/>
              <a:ext cx="74531" cy="982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09E04CA3-3267-4C80-8C03-FF28DF1DD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0603" y="4038701"/>
              <a:ext cx="74531" cy="982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8" name="Imagem 37">
              <a:extLst>
                <a:ext uri="{FF2B5EF4-FFF2-40B4-BE49-F238E27FC236}">
                  <a16:creationId xmlns:a16="http://schemas.microsoft.com/office/drawing/2014/main" id="{CD9CAB30-6190-48D7-AD01-CEF772D82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7059" y="3798219"/>
              <a:ext cx="74531" cy="982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9" name="Imagem 38">
              <a:extLst>
                <a:ext uri="{FF2B5EF4-FFF2-40B4-BE49-F238E27FC236}">
                  <a16:creationId xmlns:a16="http://schemas.microsoft.com/office/drawing/2014/main" id="{8903E76E-114E-49FA-B80F-DB76B9A31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8330" y="3798219"/>
              <a:ext cx="74531" cy="982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0" name="Imagem 39">
              <a:extLst>
                <a:ext uri="{FF2B5EF4-FFF2-40B4-BE49-F238E27FC236}">
                  <a16:creationId xmlns:a16="http://schemas.microsoft.com/office/drawing/2014/main" id="{8BCE0498-8FB6-4E03-9C7B-11DC9C34D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7694" y="3811528"/>
              <a:ext cx="74531" cy="982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5" name="Imagem 44">
              <a:extLst>
                <a:ext uri="{FF2B5EF4-FFF2-40B4-BE49-F238E27FC236}">
                  <a16:creationId xmlns:a16="http://schemas.microsoft.com/office/drawing/2014/main" id="{4805356E-9483-4561-8F3C-A33BB3664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9488" y="3828855"/>
              <a:ext cx="74531" cy="982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6" name="Imagem 35">
              <a:extLst>
                <a:ext uri="{FF2B5EF4-FFF2-40B4-BE49-F238E27FC236}">
                  <a16:creationId xmlns:a16="http://schemas.microsoft.com/office/drawing/2014/main" id="{4111526A-DF70-4C1D-903B-98B6B96A5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096" y="3837454"/>
              <a:ext cx="74531" cy="982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6" name="Imagem 45">
              <a:extLst>
                <a:ext uri="{FF2B5EF4-FFF2-40B4-BE49-F238E27FC236}">
                  <a16:creationId xmlns:a16="http://schemas.microsoft.com/office/drawing/2014/main" id="{67B22F57-6821-4DA1-86DE-88C020ACF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9364" y="3852744"/>
              <a:ext cx="74531" cy="982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7" name="Imagem 46">
              <a:extLst>
                <a:ext uri="{FF2B5EF4-FFF2-40B4-BE49-F238E27FC236}">
                  <a16:creationId xmlns:a16="http://schemas.microsoft.com/office/drawing/2014/main" id="{60C81EE2-0C78-4616-8118-5E7E5758B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4324" y="3814802"/>
              <a:ext cx="74531" cy="982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8" name="Imagem 47">
              <a:extLst>
                <a:ext uri="{FF2B5EF4-FFF2-40B4-BE49-F238E27FC236}">
                  <a16:creationId xmlns:a16="http://schemas.microsoft.com/office/drawing/2014/main" id="{730D7EB3-9A1B-4B85-A4D7-2151D4268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1364" y="3844144"/>
              <a:ext cx="74531" cy="982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7" name="Imagem 36">
              <a:extLst>
                <a:ext uri="{FF2B5EF4-FFF2-40B4-BE49-F238E27FC236}">
                  <a16:creationId xmlns:a16="http://schemas.microsoft.com/office/drawing/2014/main" id="{4459EBB5-9CD7-4AD6-AE88-9EEAD799C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6196" y="3868033"/>
              <a:ext cx="74531" cy="982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3" name="Imagem 42">
              <a:extLst>
                <a:ext uri="{FF2B5EF4-FFF2-40B4-BE49-F238E27FC236}">
                  <a16:creationId xmlns:a16="http://schemas.microsoft.com/office/drawing/2014/main" id="{ED266B22-1E63-4FE9-B4B0-527B6193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7618" y="3066955"/>
              <a:ext cx="74531" cy="982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4" name="Imagem 43">
              <a:extLst>
                <a:ext uri="{FF2B5EF4-FFF2-40B4-BE49-F238E27FC236}">
                  <a16:creationId xmlns:a16="http://schemas.microsoft.com/office/drawing/2014/main" id="{753B097E-56BE-4305-BFDF-FFB0B33F0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6761" y="3157932"/>
              <a:ext cx="74531" cy="982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9" name="Imagem 48">
              <a:extLst>
                <a:ext uri="{FF2B5EF4-FFF2-40B4-BE49-F238E27FC236}">
                  <a16:creationId xmlns:a16="http://schemas.microsoft.com/office/drawing/2014/main" id="{E8A859E4-A45C-4D5F-9A9A-08C4E6A01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5695" y="2281389"/>
              <a:ext cx="74531" cy="982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0" name="Imagem 49">
              <a:extLst>
                <a:ext uri="{FF2B5EF4-FFF2-40B4-BE49-F238E27FC236}">
                  <a16:creationId xmlns:a16="http://schemas.microsoft.com/office/drawing/2014/main" id="{494C1013-B45E-42A9-9F0B-53E1260B6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8626" y="3912775"/>
              <a:ext cx="74531" cy="982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Imagem 40">
              <a:extLst>
                <a:ext uri="{FF2B5EF4-FFF2-40B4-BE49-F238E27FC236}">
                  <a16:creationId xmlns:a16="http://schemas.microsoft.com/office/drawing/2014/main" id="{8255E23D-6273-477E-857A-DA0BDC95D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3800" y="3428220"/>
              <a:ext cx="74531" cy="982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37116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m 47">
            <a:extLst>
              <a:ext uri="{FF2B5EF4-FFF2-40B4-BE49-F238E27FC236}">
                <a16:creationId xmlns:a16="http://schemas.microsoft.com/office/drawing/2014/main" id="{54277FED-B5A8-4546-BCDD-38ABC88A5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237" y="255239"/>
            <a:ext cx="6468417" cy="6395258"/>
          </a:xfrm>
          <a:prstGeom prst="rect">
            <a:avLst/>
          </a:prstGeom>
        </p:spPr>
      </p:pic>
      <p:pic>
        <p:nvPicPr>
          <p:cNvPr id="52" name="Imagem 51">
            <a:extLst>
              <a:ext uri="{FF2B5EF4-FFF2-40B4-BE49-F238E27FC236}">
                <a16:creationId xmlns:a16="http://schemas.microsoft.com/office/drawing/2014/main" id="{382E6595-4216-4A5E-933C-A3FC5001D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285" y="255239"/>
            <a:ext cx="6462320" cy="6395258"/>
          </a:xfrm>
          <a:prstGeom prst="rect">
            <a:avLst/>
          </a:prstGeom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id="{B305F099-7338-415C-AB09-57A51C9A2D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8237" y="255239"/>
            <a:ext cx="6468417" cy="6395258"/>
          </a:xfrm>
          <a:prstGeom prst="rect">
            <a:avLst/>
          </a:prstGeom>
        </p:spPr>
      </p:pic>
      <p:sp>
        <p:nvSpPr>
          <p:cNvPr id="40" name="Título 3">
            <a:extLst>
              <a:ext uri="{FF2B5EF4-FFF2-40B4-BE49-F238E27FC236}">
                <a16:creationId xmlns:a16="http://schemas.microsoft.com/office/drawing/2014/main" id="{BCC0AED3-7799-4DBC-A0A0-7B2643857525}"/>
              </a:ext>
            </a:extLst>
          </p:cNvPr>
          <p:cNvSpPr txBox="1">
            <a:spLocks/>
          </p:cNvSpPr>
          <p:nvPr/>
        </p:nvSpPr>
        <p:spPr>
          <a:xfrm>
            <a:off x="1206424" y="255239"/>
            <a:ext cx="7161812" cy="724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2800" dirty="0"/>
              <a:t>Brazil – 14 sites in 12 cities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76675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64ED3945-E628-4DCD-852E-1A9FF0512E75}"/>
              </a:ext>
            </a:extLst>
          </p:cNvPr>
          <p:cNvGrpSpPr/>
          <p:nvPr/>
        </p:nvGrpSpPr>
        <p:grpSpPr>
          <a:xfrm>
            <a:off x="1157272" y="1206275"/>
            <a:ext cx="9877455" cy="4720146"/>
            <a:chOff x="1157272" y="1206275"/>
            <a:chExt cx="9877455" cy="4720146"/>
          </a:xfrm>
        </p:grpSpPr>
        <p:sp>
          <p:nvSpPr>
            <p:cNvPr id="115" name="rc5">
              <a:extLst>
                <a:ext uri="{FF2B5EF4-FFF2-40B4-BE49-F238E27FC236}">
                  <a16:creationId xmlns:a16="http://schemas.microsoft.com/office/drawing/2014/main" id="{D0CF84C1-04E8-8E4D-A07E-75105CB10F94}"/>
                </a:ext>
              </a:extLst>
            </p:cNvPr>
            <p:cNvSpPr/>
            <p:nvPr/>
          </p:nvSpPr>
          <p:spPr>
            <a:xfrm>
              <a:off x="2264996" y="1509461"/>
              <a:ext cx="2864768" cy="3376648"/>
            </a:xfrm>
            <a:prstGeom prst="rect">
              <a:avLst/>
            </a:prstGeom>
            <a:solidFill>
              <a:srgbClr val="EEEBE8"/>
            </a:solidFill>
          </p:spPr>
          <p:txBody>
            <a:bodyPr/>
            <a:lstStyle/>
            <a:p>
              <a:endParaRPr sz="2000"/>
            </a:p>
          </p:txBody>
        </p:sp>
        <p:sp>
          <p:nvSpPr>
            <p:cNvPr id="116" name="pl6">
              <a:extLst>
                <a:ext uri="{FF2B5EF4-FFF2-40B4-BE49-F238E27FC236}">
                  <a16:creationId xmlns:a16="http://schemas.microsoft.com/office/drawing/2014/main" id="{7E172316-98A2-7442-9809-E077ED7AE522}"/>
                </a:ext>
              </a:extLst>
            </p:cNvPr>
            <p:cNvSpPr/>
            <p:nvPr/>
          </p:nvSpPr>
          <p:spPr>
            <a:xfrm>
              <a:off x="2264996" y="4221013"/>
              <a:ext cx="2864768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6775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17" name="pl7">
              <a:extLst>
                <a:ext uri="{FF2B5EF4-FFF2-40B4-BE49-F238E27FC236}">
                  <a16:creationId xmlns:a16="http://schemas.microsoft.com/office/drawing/2014/main" id="{99B84771-437E-3B47-9CED-FB52B53F7B78}"/>
                </a:ext>
              </a:extLst>
            </p:cNvPr>
            <p:cNvSpPr/>
            <p:nvPr/>
          </p:nvSpPr>
          <p:spPr>
            <a:xfrm>
              <a:off x="2264996" y="3197786"/>
              <a:ext cx="2864768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6775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18" name="pl8">
              <a:extLst>
                <a:ext uri="{FF2B5EF4-FFF2-40B4-BE49-F238E27FC236}">
                  <a16:creationId xmlns:a16="http://schemas.microsoft.com/office/drawing/2014/main" id="{65DFD486-DB47-364B-A3BB-68AA67ED9228}"/>
                </a:ext>
              </a:extLst>
            </p:cNvPr>
            <p:cNvSpPr/>
            <p:nvPr/>
          </p:nvSpPr>
          <p:spPr>
            <a:xfrm>
              <a:off x="2264996" y="2174559"/>
              <a:ext cx="2864768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6775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19" name="pl9">
              <a:extLst>
                <a:ext uri="{FF2B5EF4-FFF2-40B4-BE49-F238E27FC236}">
                  <a16:creationId xmlns:a16="http://schemas.microsoft.com/office/drawing/2014/main" id="{6A2877F0-0477-9B44-80E3-86F0892DE408}"/>
                </a:ext>
              </a:extLst>
            </p:cNvPr>
            <p:cNvSpPr/>
            <p:nvPr/>
          </p:nvSpPr>
          <p:spPr>
            <a:xfrm>
              <a:off x="2264996" y="4732626"/>
              <a:ext cx="2864768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20" name="pl10">
              <a:extLst>
                <a:ext uri="{FF2B5EF4-FFF2-40B4-BE49-F238E27FC236}">
                  <a16:creationId xmlns:a16="http://schemas.microsoft.com/office/drawing/2014/main" id="{413C9814-B747-DE4F-97CC-86E449C1CEF0}"/>
                </a:ext>
              </a:extLst>
            </p:cNvPr>
            <p:cNvSpPr/>
            <p:nvPr/>
          </p:nvSpPr>
          <p:spPr>
            <a:xfrm>
              <a:off x="2264996" y="3709399"/>
              <a:ext cx="2864768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21" name="pl11">
              <a:extLst>
                <a:ext uri="{FF2B5EF4-FFF2-40B4-BE49-F238E27FC236}">
                  <a16:creationId xmlns:a16="http://schemas.microsoft.com/office/drawing/2014/main" id="{4D08D7E2-18DD-8F43-ABAE-DFCD2CEED223}"/>
                </a:ext>
              </a:extLst>
            </p:cNvPr>
            <p:cNvSpPr/>
            <p:nvPr/>
          </p:nvSpPr>
          <p:spPr>
            <a:xfrm>
              <a:off x="2264996" y="2686172"/>
              <a:ext cx="2864768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22" name="pl12">
              <a:extLst>
                <a:ext uri="{FF2B5EF4-FFF2-40B4-BE49-F238E27FC236}">
                  <a16:creationId xmlns:a16="http://schemas.microsoft.com/office/drawing/2014/main" id="{97D4DDE2-0CD4-3748-9EB5-8D89848FF096}"/>
                </a:ext>
              </a:extLst>
            </p:cNvPr>
            <p:cNvSpPr/>
            <p:nvPr/>
          </p:nvSpPr>
          <p:spPr>
            <a:xfrm>
              <a:off x="2264996" y="1662945"/>
              <a:ext cx="2864768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23" name="pl13">
              <a:extLst>
                <a:ext uri="{FF2B5EF4-FFF2-40B4-BE49-F238E27FC236}">
                  <a16:creationId xmlns:a16="http://schemas.microsoft.com/office/drawing/2014/main" id="{ABF7E44E-0DBC-2E4C-8A2D-A52E3704D216}"/>
                </a:ext>
              </a:extLst>
            </p:cNvPr>
            <p:cNvSpPr/>
            <p:nvPr/>
          </p:nvSpPr>
          <p:spPr>
            <a:xfrm>
              <a:off x="2802140" y="1509461"/>
              <a:ext cx="0" cy="3376648"/>
            </a:xfrm>
            <a:custGeom>
              <a:avLst/>
              <a:gdLst/>
              <a:ahLst/>
              <a:cxnLst/>
              <a:rect l="0" t="0" r="0" b="0"/>
              <a:pathLst>
                <a:path h="2827027">
                  <a:moveTo>
                    <a:pt x="0" y="282702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24" name="pl14">
              <a:extLst>
                <a:ext uri="{FF2B5EF4-FFF2-40B4-BE49-F238E27FC236}">
                  <a16:creationId xmlns:a16="http://schemas.microsoft.com/office/drawing/2014/main" id="{899E659E-8AB0-054A-B378-EA64F3DF544C}"/>
                </a:ext>
              </a:extLst>
            </p:cNvPr>
            <p:cNvSpPr/>
            <p:nvPr/>
          </p:nvSpPr>
          <p:spPr>
            <a:xfrm>
              <a:off x="3697381" y="1509461"/>
              <a:ext cx="0" cy="3376648"/>
            </a:xfrm>
            <a:custGeom>
              <a:avLst/>
              <a:gdLst/>
              <a:ahLst/>
              <a:cxnLst/>
              <a:rect l="0" t="0" r="0" b="0"/>
              <a:pathLst>
                <a:path h="2827027">
                  <a:moveTo>
                    <a:pt x="0" y="282702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25" name="pl15">
              <a:extLst>
                <a:ext uri="{FF2B5EF4-FFF2-40B4-BE49-F238E27FC236}">
                  <a16:creationId xmlns:a16="http://schemas.microsoft.com/office/drawing/2014/main" id="{B07CC6F5-D891-1E43-99E2-EEA47788E20C}"/>
                </a:ext>
              </a:extLst>
            </p:cNvPr>
            <p:cNvSpPr/>
            <p:nvPr/>
          </p:nvSpPr>
          <p:spPr>
            <a:xfrm>
              <a:off x="4592621" y="1509461"/>
              <a:ext cx="0" cy="3376648"/>
            </a:xfrm>
            <a:custGeom>
              <a:avLst/>
              <a:gdLst/>
              <a:ahLst/>
              <a:cxnLst/>
              <a:rect l="0" t="0" r="0" b="0"/>
              <a:pathLst>
                <a:path h="2827027">
                  <a:moveTo>
                    <a:pt x="0" y="282702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26" name="rc16">
              <a:extLst>
                <a:ext uri="{FF2B5EF4-FFF2-40B4-BE49-F238E27FC236}">
                  <a16:creationId xmlns:a16="http://schemas.microsoft.com/office/drawing/2014/main" id="{54033776-6F49-1A4F-8938-C393744C6510}"/>
                </a:ext>
              </a:extLst>
            </p:cNvPr>
            <p:cNvSpPr/>
            <p:nvPr/>
          </p:nvSpPr>
          <p:spPr>
            <a:xfrm>
              <a:off x="2533569" y="3555915"/>
              <a:ext cx="537143" cy="1176711"/>
            </a:xfrm>
            <a:prstGeom prst="rect">
              <a:avLst/>
            </a:prstGeom>
            <a:solidFill>
              <a:srgbClr val="66C2A5"/>
            </a:solidFill>
          </p:spPr>
          <p:txBody>
            <a:bodyPr/>
            <a:lstStyle/>
            <a:p>
              <a:endParaRPr sz="2000"/>
            </a:p>
          </p:txBody>
        </p:sp>
        <p:sp>
          <p:nvSpPr>
            <p:cNvPr id="127" name="rc17">
              <a:extLst>
                <a:ext uri="{FF2B5EF4-FFF2-40B4-BE49-F238E27FC236}">
                  <a16:creationId xmlns:a16="http://schemas.microsoft.com/office/drawing/2014/main" id="{CC81442B-179D-3D4C-B887-01DF48D519C9}"/>
                </a:ext>
              </a:extLst>
            </p:cNvPr>
            <p:cNvSpPr/>
            <p:nvPr/>
          </p:nvSpPr>
          <p:spPr>
            <a:xfrm>
              <a:off x="3428809" y="3975438"/>
              <a:ext cx="537143" cy="757187"/>
            </a:xfrm>
            <a:prstGeom prst="rect">
              <a:avLst/>
            </a:prstGeom>
            <a:solidFill>
              <a:srgbClr val="FC8D62"/>
            </a:solidFill>
          </p:spPr>
          <p:txBody>
            <a:bodyPr/>
            <a:lstStyle/>
            <a:p>
              <a:endParaRPr sz="2000"/>
            </a:p>
          </p:txBody>
        </p:sp>
        <p:sp>
          <p:nvSpPr>
            <p:cNvPr id="128" name="rc18">
              <a:extLst>
                <a:ext uri="{FF2B5EF4-FFF2-40B4-BE49-F238E27FC236}">
                  <a16:creationId xmlns:a16="http://schemas.microsoft.com/office/drawing/2014/main" id="{BB740EC3-962A-3D47-8F50-444E565038FA}"/>
                </a:ext>
              </a:extLst>
            </p:cNvPr>
            <p:cNvSpPr/>
            <p:nvPr/>
          </p:nvSpPr>
          <p:spPr>
            <a:xfrm>
              <a:off x="4324048" y="3709399"/>
              <a:ext cx="537143" cy="1023227"/>
            </a:xfrm>
            <a:prstGeom prst="rect">
              <a:avLst/>
            </a:prstGeom>
            <a:solidFill>
              <a:srgbClr val="8DA0CB"/>
            </a:solidFill>
          </p:spPr>
          <p:txBody>
            <a:bodyPr/>
            <a:lstStyle/>
            <a:p>
              <a:endParaRPr sz="2000"/>
            </a:p>
          </p:txBody>
        </p:sp>
        <p:sp>
          <p:nvSpPr>
            <p:cNvPr id="129" name="tx19">
              <a:extLst>
                <a:ext uri="{FF2B5EF4-FFF2-40B4-BE49-F238E27FC236}">
                  <a16:creationId xmlns:a16="http://schemas.microsoft.com/office/drawing/2014/main" id="{1FE171BC-22B7-C341-961F-F3EF97274118}"/>
                </a:ext>
              </a:extLst>
            </p:cNvPr>
            <p:cNvSpPr/>
            <p:nvPr/>
          </p:nvSpPr>
          <p:spPr>
            <a:xfrm>
              <a:off x="2661939" y="3387774"/>
              <a:ext cx="280401" cy="9978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b="1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11.5</a:t>
              </a:r>
            </a:p>
          </p:txBody>
        </p:sp>
        <p:sp>
          <p:nvSpPr>
            <p:cNvPr id="130" name="tx20">
              <a:extLst>
                <a:ext uri="{FF2B5EF4-FFF2-40B4-BE49-F238E27FC236}">
                  <a16:creationId xmlns:a16="http://schemas.microsoft.com/office/drawing/2014/main" id="{EE923D5F-4FB1-1A4E-9345-58D0F0D2ABE2}"/>
                </a:ext>
              </a:extLst>
            </p:cNvPr>
            <p:cNvSpPr/>
            <p:nvPr/>
          </p:nvSpPr>
          <p:spPr>
            <a:xfrm>
              <a:off x="3597241" y="3809431"/>
              <a:ext cx="200277" cy="9765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b="1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7.4</a:t>
              </a:r>
            </a:p>
          </p:txBody>
        </p:sp>
        <p:sp>
          <p:nvSpPr>
            <p:cNvPr id="131" name="tx21">
              <a:extLst>
                <a:ext uri="{FF2B5EF4-FFF2-40B4-BE49-F238E27FC236}">
                  <a16:creationId xmlns:a16="http://schemas.microsoft.com/office/drawing/2014/main" id="{50ED5B86-44FD-5B44-B065-EDE6743F1259}"/>
                </a:ext>
              </a:extLst>
            </p:cNvPr>
            <p:cNvSpPr/>
            <p:nvPr/>
          </p:nvSpPr>
          <p:spPr>
            <a:xfrm>
              <a:off x="4512495" y="3541260"/>
              <a:ext cx="160249" cy="9978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b="1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10</a:t>
              </a:r>
            </a:p>
          </p:txBody>
        </p:sp>
        <p:sp>
          <p:nvSpPr>
            <p:cNvPr id="132" name="rc22">
              <a:extLst>
                <a:ext uri="{FF2B5EF4-FFF2-40B4-BE49-F238E27FC236}">
                  <a16:creationId xmlns:a16="http://schemas.microsoft.com/office/drawing/2014/main" id="{6B63367F-4693-5B4A-9A08-FB4A498ED6D7}"/>
                </a:ext>
              </a:extLst>
            </p:cNvPr>
            <p:cNvSpPr/>
            <p:nvPr/>
          </p:nvSpPr>
          <p:spPr>
            <a:xfrm>
              <a:off x="5217478" y="1509461"/>
              <a:ext cx="2864768" cy="3376648"/>
            </a:xfrm>
            <a:prstGeom prst="rect">
              <a:avLst/>
            </a:prstGeom>
            <a:solidFill>
              <a:srgbClr val="EEEBE8"/>
            </a:solidFill>
          </p:spPr>
          <p:txBody>
            <a:bodyPr/>
            <a:lstStyle/>
            <a:p>
              <a:endParaRPr sz="2000"/>
            </a:p>
          </p:txBody>
        </p:sp>
        <p:sp>
          <p:nvSpPr>
            <p:cNvPr id="133" name="pl23">
              <a:extLst>
                <a:ext uri="{FF2B5EF4-FFF2-40B4-BE49-F238E27FC236}">
                  <a16:creationId xmlns:a16="http://schemas.microsoft.com/office/drawing/2014/main" id="{242368FD-E62D-AA40-9A5C-771BF274B3A0}"/>
                </a:ext>
              </a:extLst>
            </p:cNvPr>
            <p:cNvSpPr/>
            <p:nvPr/>
          </p:nvSpPr>
          <p:spPr>
            <a:xfrm>
              <a:off x="5217478" y="4221013"/>
              <a:ext cx="2864768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6775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34" name="pl24">
              <a:extLst>
                <a:ext uri="{FF2B5EF4-FFF2-40B4-BE49-F238E27FC236}">
                  <a16:creationId xmlns:a16="http://schemas.microsoft.com/office/drawing/2014/main" id="{F960E207-296B-6240-B5F0-9E984A6AFF90}"/>
                </a:ext>
              </a:extLst>
            </p:cNvPr>
            <p:cNvSpPr/>
            <p:nvPr/>
          </p:nvSpPr>
          <p:spPr>
            <a:xfrm>
              <a:off x="5217478" y="3197786"/>
              <a:ext cx="2864768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6775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35" name="pl25">
              <a:extLst>
                <a:ext uri="{FF2B5EF4-FFF2-40B4-BE49-F238E27FC236}">
                  <a16:creationId xmlns:a16="http://schemas.microsoft.com/office/drawing/2014/main" id="{E88D5759-B201-F545-BC7E-5C27A9F4A8D1}"/>
                </a:ext>
              </a:extLst>
            </p:cNvPr>
            <p:cNvSpPr/>
            <p:nvPr/>
          </p:nvSpPr>
          <p:spPr>
            <a:xfrm>
              <a:off x="5217478" y="2174559"/>
              <a:ext cx="2864768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6775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36" name="pl26">
              <a:extLst>
                <a:ext uri="{FF2B5EF4-FFF2-40B4-BE49-F238E27FC236}">
                  <a16:creationId xmlns:a16="http://schemas.microsoft.com/office/drawing/2014/main" id="{EB20E451-277D-A74C-98DE-02C19E94A390}"/>
                </a:ext>
              </a:extLst>
            </p:cNvPr>
            <p:cNvSpPr/>
            <p:nvPr/>
          </p:nvSpPr>
          <p:spPr>
            <a:xfrm>
              <a:off x="5217478" y="4732626"/>
              <a:ext cx="2864768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37" name="pl27">
              <a:extLst>
                <a:ext uri="{FF2B5EF4-FFF2-40B4-BE49-F238E27FC236}">
                  <a16:creationId xmlns:a16="http://schemas.microsoft.com/office/drawing/2014/main" id="{55F267A9-F20C-D846-BC9A-08F02D7741C3}"/>
                </a:ext>
              </a:extLst>
            </p:cNvPr>
            <p:cNvSpPr/>
            <p:nvPr/>
          </p:nvSpPr>
          <p:spPr>
            <a:xfrm>
              <a:off x="5217478" y="3709399"/>
              <a:ext cx="2864768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38" name="pl28">
              <a:extLst>
                <a:ext uri="{FF2B5EF4-FFF2-40B4-BE49-F238E27FC236}">
                  <a16:creationId xmlns:a16="http://schemas.microsoft.com/office/drawing/2014/main" id="{08FDEE4F-2AAE-5548-ACE8-8849450F6A6C}"/>
                </a:ext>
              </a:extLst>
            </p:cNvPr>
            <p:cNvSpPr/>
            <p:nvPr/>
          </p:nvSpPr>
          <p:spPr>
            <a:xfrm>
              <a:off x="5217478" y="2686172"/>
              <a:ext cx="2864768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39" name="pl29">
              <a:extLst>
                <a:ext uri="{FF2B5EF4-FFF2-40B4-BE49-F238E27FC236}">
                  <a16:creationId xmlns:a16="http://schemas.microsoft.com/office/drawing/2014/main" id="{304442A7-17A6-7043-B649-30C20C620461}"/>
                </a:ext>
              </a:extLst>
            </p:cNvPr>
            <p:cNvSpPr/>
            <p:nvPr/>
          </p:nvSpPr>
          <p:spPr>
            <a:xfrm>
              <a:off x="5217478" y="1662945"/>
              <a:ext cx="2864768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40" name="pl30">
              <a:extLst>
                <a:ext uri="{FF2B5EF4-FFF2-40B4-BE49-F238E27FC236}">
                  <a16:creationId xmlns:a16="http://schemas.microsoft.com/office/drawing/2014/main" id="{307BE12F-FB39-B34D-9E71-272566D204BF}"/>
                </a:ext>
              </a:extLst>
            </p:cNvPr>
            <p:cNvSpPr/>
            <p:nvPr/>
          </p:nvSpPr>
          <p:spPr>
            <a:xfrm>
              <a:off x="5754622" y="1509461"/>
              <a:ext cx="0" cy="3376648"/>
            </a:xfrm>
            <a:custGeom>
              <a:avLst/>
              <a:gdLst/>
              <a:ahLst/>
              <a:cxnLst/>
              <a:rect l="0" t="0" r="0" b="0"/>
              <a:pathLst>
                <a:path h="2827027">
                  <a:moveTo>
                    <a:pt x="0" y="282702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41" name="pl31">
              <a:extLst>
                <a:ext uri="{FF2B5EF4-FFF2-40B4-BE49-F238E27FC236}">
                  <a16:creationId xmlns:a16="http://schemas.microsoft.com/office/drawing/2014/main" id="{11EEEFDF-C3D4-344A-899F-5DED7DE157B9}"/>
                </a:ext>
              </a:extLst>
            </p:cNvPr>
            <p:cNvSpPr/>
            <p:nvPr/>
          </p:nvSpPr>
          <p:spPr>
            <a:xfrm>
              <a:off x="6649862" y="1509461"/>
              <a:ext cx="0" cy="3376648"/>
            </a:xfrm>
            <a:custGeom>
              <a:avLst/>
              <a:gdLst/>
              <a:ahLst/>
              <a:cxnLst/>
              <a:rect l="0" t="0" r="0" b="0"/>
              <a:pathLst>
                <a:path h="2827027">
                  <a:moveTo>
                    <a:pt x="0" y="282702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42" name="pl32">
              <a:extLst>
                <a:ext uri="{FF2B5EF4-FFF2-40B4-BE49-F238E27FC236}">
                  <a16:creationId xmlns:a16="http://schemas.microsoft.com/office/drawing/2014/main" id="{13B5734F-33A0-BD40-A67F-B44A0A1412B3}"/>
                </a:ext>
              </a:extLst>
            </p:cNvPr>
            <p:cNvSpPr/>
            <p:nvPr/>
          </p:nvSpPr>
          <p:spPr>
            <a:xfrm>
              <a:off x="7545102" y="1509461"/>
              <a:ext cx="0" cy="3376648"/>
            </a:xfrm>
            <a:custGeom>
              <a:avLst/>
              <a:gdLst/>
              <a:ahLst/>
              <a:cxnLst/>
              <a:rect l="0" t="0" r="0" b="0"/>
              <a:pathLst>
                <a:path h="2827027">
                  <a:moveTo>
                    <a:pt x="0" y="282702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43" name="rc33">
              <a:extLst>
                <a:ext uri="{FF2B5EF4-FFF2-40B4-BE49-F238E27FC236}">
                  <a16:creationId xmlns:a16="http://schemas.microsoft.com/office/drawing/2014/main" id="{34D14085-BE68-3D46-9530-8807DDC42456}"/>
                </a:ext>
              </a:extLst>
            </p:cNvPr>
            <p:cNvSpPr/>
            <p:nvPr/>
          </p:nvSpPr>
          <p:spPr>
            <a:xfrm>
              <a:off x="5486051" y="3596844"/>
              <a:ext cx="537143" cy="1135781"/>
            </a:xfrm>
            <a:prstGeom prst="rect">
              <a:avLst/>
            </a:prstGeom>
            <a:solidFill>
              <a:srgbClr val="66C2A5"/>
            </a:solidFill>
          </p:spPr>
          <p:txBody>
            <a:bodyPr/>
            <a:lstStyle/>
            <a:p>
              <a:endParaRPr sz="2000"/>
            </a:p>
          </p:txBody>
        </p:sp>
        <p:sp>
          <p:nvSpPr>
            <p:cNvPr id="144" name="rc34">
              <a:extLst>
                <a:ext uri="{FF2B5EF4-FFF2-40B4-BE49-F238E27FC236}">
                  <a16:creationId xmlns:a16="http://schemas.microsoft.com/office/drawing/2014/main" id="{AA2C65F8-30D8-5C4E-9FD4-3E4DA94588FD}"/>
                </a:ext>
              </a:extLst>
            </p:cNvPr>
            <p:cNvSpPr/>
            <p:nvPr/>
          </p:nvSpPr>
          <p:spPr>
            <a:xfrm>
              <a:off x="6381291" y="4016367"/>
              <a:ext cx="537143" cy="716258"/>
            </a:xfrm>
            <a:prstGeom prst="rect">
              <a:avLst/>
            </a:prstGeom>
            <a:solidFill>
              <a:srgbClr val="FC8D62"/>
            </a:solidFill>
          </p:spPr>
          <p:txBody>
            <a:bodyPr/>
            <a:lstStyle/>
            <a:p>
              <a:endParaRPr sz="2000"/>
            </a:p>
          </p:txBody>
        </p:sp>
        <p:sp>
          <p:nvSpPr>
            <p:cNvPr id="145" name="rc35">
              <a:extLst>
                <a:ext uri="{FF2B5EF4-FFF2-40B4-BE49-F238E27FC236}">
                  <a16:creationId xmlns:a16="http://schemas.microsoft.com/office/drawing/2014/main" id="{85A62606-3D1F-5142-B75C-D39913A0F54D}"/>
                </a:ext>
              </a:extLst>
            </p:cNvPr>
            <p:cNvSpPr/>
            <p:nvPr/>
          </p:nvSpPr>
          <p:spPr>
            <a:xfrm>
              <a:off x="7276529" y="3781025"/>
              <a:ext cx="537143" cy="951600"/>
            </a:xfrm>
            <a:prstGeom prst="rect">
              <a:avLst/>
            </a:prstGeom>
            <a:solidFill>
              <a:srgbClr val="8DA0CB"/>
            </a:solidFill>
          </p:spPr>
          <p:txBody>
            <a:bodyPr/>
            <a:lstStyle/>
            <a:p>
              <a:endParaRPr sz="2000"/>
            </a:p>
          </p:txBody>
        </p:sp>
        <p:sp>
          <p:nvSpPr>
            <p:cNvPr id="146" name="tx36">
              <a:extLst>
                <a:ext uri="{FF2B5EF4-FFF2-40B4-BE49-F238E27FC236}">
                  <a16:creationId xmlns:a16="http://schemas.microsoft.com/office/drawing/2014/main" id="{4F9F3078-908D-094D-939E-ED45BE09C086}"/>
                </a:ext>
              </a:extLst>
            </p:cNvPr>
            <p:cNvSpPr/>
            <p:nvPr/>
          </p:nvSpPr>
          <p:spPr>
            <a:xfrm>
              <a:off x="5614421" y="3430364"/>
              <a:ext cx="280401" cy="9812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b="1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11.1</a:t>
              </a:r>
            </a:p>
          </p:txBody>
        </p:sp>
        <p:sp>
          <p:nvSpPr>
            <p:cNvPr id="147" name="tx37">
              <a:extLst>
                <a:ext uri="{FF2B5EF4-FFF2-40B4-BE49-F238E27FC236}">
                  <a16:creationId xmlns:a16="http://schemas.microsoft.com/office/drawing/2014/main" id="{373CDF3B-E116-3044-957A-1B714E40ED94}"/>
                </a:ext>
              </a:extLst>
            </p:cNvPr>
            <p:cNvSpPr/>
            <p:nvPr/>
          </p:nvSpPr>
          <p:spPr>
            <a:xfrm>
              <a:off x="6609800" y="3851545"/>
              <a:ext cx="80125" cy="964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b="1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7</a:t>
              </a:r>
              <a:r>
                <a:rPr lang="en-US" sz="1400" b="1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.0</a:t>
              </a:r>
              <a:endParaRPr sz="1400" b="1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148" name="tx38">
              <a:extLst>
                <a:ext uri="{FF2B5EF4-FFF2-40B4-BE49-F238E27FC236}">
                  <a16:creationId xmlns:a16="http://schemas.microsoft.com/office/drawing/2014/main" id="{541BF5FD-C264-9648-B2F7-589BC6BFF002}"/>
                </a:ext>
              </a:extLst>
            </p:cNvPr>
            <p:cNvSpPr/>
            <p:nvPr/>
          </p:nvSpPr>
          <p:spPr>
            <a:xfrm>
              <a:off x="7444964" y="3612885"/>
              <a:ext cx="200277" cy="9978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b="1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9.3</a:t>
              </a:r>
            </a:p>
          </p:txBody>
        </p:sp>
        <p:sp>
          <p:nvSpPr>
            <p:cNvPr id="149" name="rc39">
              <a:extLst>
                <a:ext uri="{FF2B5EF4-FFF2-40B4-BE49-F238E27FC236}">
                  <a16:creationId xmlns:a16="http://schemas.microsoft.com/office/drawing/2014/main" id="{0723D9F8-E9A3-5148-9B69-BC8E51364E75}"/>
                </a:ext>
              </a:extLst>
            </p:cNvPr>
            <p:cNvSpPr/>
            <p:nvPr/>
          </p:nvSpPr>
          <p:spPr>
            <a:xfrm>
              <a:off x="8169959" y="1509461"/>
              <a:ext cx="2864768" cy="3376648"/>
            </a:xfrm>
            <a:prstGeom prst="rect">
              <a:avLst/>
            </a:prstGeom>
            <a:solidFill>
              <a:srgbClr val="EEEBE8"/>
            </a:solidFill>
          </p:spPr>
          <p:txBody>
            <a:bodyPr/>
            <a:lstStyle/>
            <a:p>
              <a:endParaRPr sz="2000"/>
            </a:p>
          </p:txBody>
        </p:sp>
        <p:sp>
          <p:nvSpPr>
            <p:cNvPr id="150" name="pl40">
              <a:extLst>
                <a:ext uri="{FF2B5EF4-FFF2-40B4-BE49-F238E27FC236}">
                  <a16:creationId xmlns:a16="http://schemas.microsoft.com/office/drawing/2014/main" id="{4469DB9D-F8A0-964D-8FB6-AB2764CDCA19}"/>
                </a:ext>
              </a:extLst>
            </p:cNvPr>
            <p:cNvSpPr/>
            <p:nvPr/>
          </p:nvSpPr>
          <p:spPr>
            <a:xfrm>
              <a:off x="8169959" y="4221013"/>
              <a:ext cx="2864768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6775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51" name="pl41">
              <a:extLst>
                <a:ext uri="{FF2B5EF4-FFF2-40B4-BE49-F238E27FC236}">
                  <a16:creationId xmlns:a16="http://schemas.microsoft.com/office/drawing/2014/main" id="{23D17054-34BB-C84B-8F3B-CB7C03A67BF0}"/>
                </a:ext>
              </a:extLst>
            </p:cNvPr>
            <p:cNvSpPr/>
            <p:nvPr/>
          </p:nvSpPr>
          <p:spPr>
            <a:xfrm>
              <a:off x="8169959" y="3197786"/>
              <a:ext cx="2864768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6775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52" name="pl42">
              <a:extLst>
                <a:ext uri="{FF2B5EF4-FFF2-40B4-BE49-F238E27FC236}">
                  <a16:creationId xmlns:a16="http://schemas.microsoft.com/office/drawing/2014/main" id="{9CA5065A-0C7C-6147-96A9-3D12AC5DE587}"/>
                </a:ext>
              </a:extLst>
            </p:cNvPr>
            <p:cNvSpPr/>
            <p:nvPr/>
          </p:nvSpPr>
          <p:spPr>
            <a:xfrm>
              <a:off x="8169959" y="2174559"/>
              <a:ext cx="2864768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6775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53" name="pl43">
              <a:extLst>
                <a:ext uri="{FF2B5EF4-FFF2-40B4-BE49-F238E27FC236}">
                  <a16:creationId xmlns:a16="http://schemas.microsoft.com/office/drawing/2014/main" id="{A9DB766C-59B6-3848-B382-2CA192FBA062}"/>
                </a:ext>
              </a:extLst>
            </p:cNvPr>
            <p:cNvSpPr/>
            <p:nvPr/>
          </p:nvSpPr>
          <p:spPr>
            <a:xfrm>
              <a:off x="8169959" y="4732626"/>
              <a:ext cx="2864768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54" name="pl44">
              <a:extLst>
                <a:ext uri="{FF2B5EF4-FFF2-40B4-BE49-F238E27FC236}">
                  <a16:creationId xmlns:a16="http://schemas.microsoft.com/office/drawing/2014/main" id="{AC1F4C3C-0A75-AC42-A01C-1167D4E83EC6}"/>
                </a:ext>
              </a:extLst>
            </p:cNvPr>
            <p:cNvSpPr/>
            <p:nvPr/>
          </p:nvSpPr>
          <p:spPr>
            <a:xfrm>
              <a:off x="8169959" y="3709399"/>
              <a:ext cx="2864768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55" name="pl45">
              <a:extLst>
                <a:ext uri="{FF2B5EF4-FFF2-40B4-BE49-F238E27FC236}">
                  <a16:creationId xmlns:a16="http://schemas.microsoft.com/office/drawing/2014/main" id="{47DC2711-A530-B34D-AE09-204DF5761233}"/>
                </a:ext>
              </a:extLst>
            </p:cNvPr>
            <p:cNvSpPr/>
            <p:nvPr/>
          </p:nvSpPr>
          <p:spPr>
            <a:xfrm>
              <a:off x="8169959" y="2686172"/>
              <a:ext cx="2864768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56" name="pl46">
              <a:extLst>
                <a:ext uri="{FF2B5EF4-FFF2-40B4-BE49-F238E27FC236}">
                  <a16:creationId xmlns:a16="http://schemas.microsoft.com/office/drawing/2014/main" id="{B402B900-0A74-1946-932B-C4C6F914E6B4}"/>
                </a:ext>
              </a:extLst>
            </p:cNvPr>
            <p:cNvSpPr/>
            <p:nvPr/>
          </p:nvSpPr>
          <p:spPr>
            <a:xfrm>
              <a:off x="8169959" y="1662945"/>
              <a:ext cx="2864768" cy="0"/>
            </a:xfrm>
            <a:custGeom>
              <a:avLst/>
              <a:gdLst/>
              <a:ahLst/>
              <a:cxnLst/>
              <a:rect l="0" t="0" r="0" b="0"/>
              <a:pathLst>
                <a:path w="2272797">
                  <a:moveTo>
                    <a:pt x="0" y="0"/>
                  </a:moveTo>
                  <a:lnTo>
                    <a:pt x="2272797" y="0"/>
                  </a:lnTo>
                  <a:lnTo>
                    <a:pt x="2272797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57" name="pl47">
              <a:extLst>
                <a:ext uri="{FF2B5EF4-FFF2-40B4-BE49-F238E27FC236}">
                  <a16:creationId xmlns:a16="http://schemas.microsoft.com/office/drawing/2014/main" id="{82AFDBAE-5ECA-9B40-B0FC-F4353E69F47C}"/>
                </a:ext>
              </a:extLst>
            </p:cNvPr>
            <p:cNvSpPr/>
            <p:nvPr/>
          </p:nvSpPr>
          <p:spPr>
            <a:xfrm>
              <a:off x="8707104" y="1509461"/>
              <a:ext cx="0" cy="3376648"/>
            </a:xfrm>
            <a:custGeom>
              <a:avLst/>
              <a:gdLst/>
              <a:ahLst/>
              <a:cxnLst/>
              <a:rect l="0" t="0" r="0" b="0"/>
              <a:pathLst>
                <a:path h="2827027">
                  <a:moveTo>
                    <a:pt x="0" y="282702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58" name="pl48">
              <a:extLst>
                <a:ext uri="{FF2B5EF4-FFF2-40B4-BE49-F238E27FC236}">
                  <a16:creationId xmlns:a16="http://schemas.microsoft.com/office/drawing/2014/main" id="{1ED59050-88C4-3545-9FC1-3A73C7463F55}"/>
                </a:ext>
              </a:extLst>
            </p:cNvPr>
            <p:cNvSpPr/>
            <p:nvPr/>
          </p:nvSpPr>
          <p:spPr>
            <a:xfrm>
              <a:off x="9602344" y="1509461"/>
              <a:ext cx="0" cy="3376648"/>
            </a:xfrm>
            <a:custGeom>
              <a:avLst/>
              <a:gdLst/>
              <a:ahLst/>
              <a:cxnLst/>
              <a:rect l="0" t="0" r="0" b="0"/>
              <a:pathLst>
                <a:path h="2827027">
                  <a:moveTo>
                    <a:pt x="0" y="282702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59" name="pl49">
              <a:extLst>
                <a:ext uri="{FF2B5EF4-FFF2-40B4-BE49-F238E27FC236}">
                  <a16:creationId xmlns:a16="http://schemas.microsoft.com/office/drawing/2014/main" id="{21A3FAE2-F990-1E4D-A366-F3BACE9539A1}"/>
                </a:ext>
              </a:extLst>
            </p:cNvPr>
            <p:cNvSpPr/>
            <p:nvPr/>
          </p:nvSpPr>
          <p:spPr>
            <a:xfrm>
              <a:off x="10497584" y="1509461"/>
              <a:ext cx="0" cy="3376648"/>
            </a:xfrm>
            <a:custGeom>
              <a:avLst/>
              <a:gdLst/>
              <a:ahLst/>
              <a:cxnLst/>
              <a:rect l="0" t="0" r="0" b="0"/>
              <a:pathLst>
                <a:path h="2827027">
                  <a:moveTo>
                    <a:pt x="0" y="282702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60" name="rc50">
              <a:extLst>
                <a:ext uri="{FF2B5EF4-FFF2-40B4-BE49-F238E27FC236}">
                  <a16:creationId xmlns:a16="http://schemas.microsoft.com/office/drawing/2014/main" id="{5F8BF2E3-6AC3-B44A-9856-AEFEE2D92886}"/>
                </a:ext>
              </a:extLst>
            </p:cNvPr>
            <p:cNvSpPr/>
            <p:nvPr/>
          </p:nvSpPr>
          <p:spPr>
            <a:xfrm>
              <a:off x="8438532" y="2993141"/>
              <a:ext cx="537143" cy="1739485"/>
            </a:xfrm>
            <a:prstGeom prst="rect">
              <a:avLst/>
            </a:prstGeom>
            <a:solidFill>
              <a:srgbClr val="66C2A5"/>
            </a:solidFill>
          </p:spPr>
          <p:txBody>
            <a:bodyPr/>
            <a:lstStyle/>
            <a:p>
              <a:endParaRPr sz="2000"/>
            </a:p>
          </p:txBody>
        </p:sp>
        <p:sp>
          <p:nvSpPr>
            <p:cNvPr id="161" name="rc51">
              <a:extLst>
                <a:ext uri="{FF2B5EF4-FFF2-40B4-BE49-F238E27FC236}">
                  <a16:creationId xmlns:a16="http://schemas.microsoft.com/office/drawing/2014/main" id="{231D7841-044E-6743-8608-AE1AFCDADF5E}"/>
                </a:ext>
              </a:extLst>
            </p:cNvPr>
            <p:cNvSpPr/>
            <p:nvPr/>
          </p:nvSpPr>
          <p:spPr>
            <a:xfrm>
              <a:off x="9333771" y="3484289"/>
              <a:ext cx="537143" cy="1248337"/>
            </a:xfrm>
            <a:prstGeom prst="rect">
              <a:avLst/>
            </a:prstGeom>
            <a:solidFill>
              <a:srgbClr val="FC8D62"/>
            </a:solidFill>
          </p:spPr>
          <p:txBody>
            <a:bodyPr/>
            <a:lstStyle/>
            <a:p>
              <a:endParaRPr sz="2000"/>
            </a:p>
          </p:txBody>
        </p:sp>
        <p:sp>
          <p:nvSpPr>
            <p:cNvPr id="162" name="rc52">
              <a:extLst>
                <a:ext uri="{FF2B5EF4-FFF2-40B4-BE49-F238E27FC236}">
                  <a16:creationId xmlns:a16="http://schemas.microsoft.com/office/drawing/2014/main" id="{E13F9900-F9F3-2640-8655-08C48D6C5BA4}"/>
                </a:ext>
              </a:extLst>
            </p:cNvPr>
            <p:cNvSpPr/>
            <p:nvPr/>
          </p:nvSpPr>
          <p:spPr>
            <a:xfrm>
              <a:off x="10229011" y="2614546"/>
              <a:ext cx="537143" cy="2118079"/>
            </a:xfrm>
            <a:prstGeom prst="rect">
              <a:avLst/>
            </a:prstGeom>
            <a:solidFill>
              <a:srgbClr val="8DA0CB"/>
            </a:solidFill>
          </p:spPr>
          <p:txBody>
            <a:bodyPr/>
            <a:lstStyle/>
            <a:p>
              <a:endParaRPr sz="2000"/>
            </a:p>
          </p:txBody>
        </p:sp>
        <p:sp>
          <p:nvSpPr>
            <p:cNvPr id="163" name="tx53">
              <a:extLst>
                <a:ext uri="{FF2B5EF4-FFF2-40B4-BE49-F238E27FC236}">
                  <a16:creationId xmlns:a16="http://schemas.microsoft.com/office/drawing/2014/main" id="{213C29EE-0C8F-3840-AE4C-0A1910F27B5B}"/>
                </a:ext>
              </a:extLst>
            </p:cNvPr>
            <p:cNvSpPr/>
            <p:nvPr/>
          </p:nvSpPr>
          <p:spPr>
            <a:xfrm>
              <a:off x="8626979" y="2826659"/>
              <a:ext cx="160249" cy="9812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b="1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17</a:t>
              </a:r>
              <a:r>
                <a:rPr lang="en-US" sz="1400" b="1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.0</a:t>
              </a:r>
              <a:endParaRPr sz="1400" b="1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164" name="tx54">
              <a:extLst>
                <a:ext uri="{FF2B5EF4-FFF2-40B4-BE49-F238E27FC236}">
                  <a16:creationId xmlns:a16="http://schemas.microsoft.com/office/drawing/2014/main" id="{9DCD8BDE-6D78-FB49-9A6B-8281AE9965CD}"/>
                </a:ext>
              </a:extLst>
            </p:cNvPr>
            <p:cNvSpPr/>
            <p:nvPr/>
          </p:nvSpPr>
          <p:spPr>
            <a:xfrm>
              <a:off x="9462142" y="3317808"/>
              <a:ext cx="280401" cy="9812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b="1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12.2</a:t>
              </a:r>
            </a:p>
          </p:txBody>
        </p:sp>
        <p:sp>
          <p:nvSpPr>
            <p:cNvPr id="165" name="tx55">
              <a:extLst>
                <a:ext uri="{FF2B5EF4-FFF2-40B4-BE49-F238E27FC236}">
                  <a16:creationId xmlns:a16="http://schemas.microsoft.com/office/drawing/2014/main" id="{5AC22EF4-672A-0746-B25B-17665C4D9FF9}"/>
                </a:ext>
              </a:extLst>
            </p:cNvPr>
            <p:cNvSpPr/>
            <p:nvPr/>
          </p:nvSpPr>
          <p:spPr>
            <a:xfrm>
              <a:off x="10357383" y="2446406"/>
              <a:ext cx="280401" cy="9978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b="1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20.7</a:t>
              </a:r>
            </a:p>
          </p:txBody>
        </p:sp>
        <p:sp>
          <p:nvSpPr>
            <p:cNvPr id="166" name="rc56">
              <a:extLst>
                <a:ext uri="{FF2B5EF4-FFF2-40B4-BE49-F238E27FC236}">
                  <a16:creationId xmlns:a16="http://schemas.microsoft.com/office/drawing/2014/main" id="{EB871941-2F85-6842-8511-017475C24CA6}"/>
                </a:ext>
              </a:extLst>
            </p:cNvPr>
            <p:cNvSpPr/>
            <p:nvPr/>
          </p:nvSpPr>
          <p:spPr>
            <a:xfrm>
              <a:off x="2264996" y="1206275"/>
              <a:ext cx="2864768" cy="303186"/>
            </a:xfrm>
            <a:prstGeom prst="rect">
              <a:avLst/>
            </a:prstGeom>
            <a:solidFill>
              <a:srgbClr val="F3AB98"/>
            </a:solidFill>
          </p:spPr>
          <p:txBody>
            <a:bodyPr/>
            <a:lstStyle/>
            <a:p>
              <a:endParaRPr sz="2000"/>
            </a:p>
          </p:txBody>
        </p:sp>
        <p:sp>
          <p:nvSpPr>
            <p:cNvPr id="167" name="tx57">
              <a:extLst>
                <a:ext uri="{FF2B5EF4-FFF2-40B4-BE49-F238E27FC236}">
                  <a16:creationId xmlns:a16="http://schemas.microsoft.com/office/drawing/2014/main" id="{B46BE3F8-2DD2-8341-B719-F9602C973620}"/>
                </a:ext>
              </a:extLst>
            </p:cNvPr>
            <p:cNvSpPr/>
            <p:nvPr/>
          </p:nvSpPr>
          <p:spPr>
            <a:xfrm>
              <a:off x="3371675" y="1324492"/>
              <a:ext cx="651411" cy="13462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b="1" dirty="0">
                  <a:latin typeface="Arial"/>
                  <a:cs typeface="Arial"/>
                </a:rPr>
                <a:t>Overall</a:t>
              </a:r>
            </a:p>
          </p:txBody>
        </p:sp>
        <p:sp>
          <p:nvSpPr>
            <p:cNvPr id="168" name="rc58">
              <a:extLst>
                <a:ext uri="{FF2B5EF4-FFF2-40B4-BE49-F238E27FC236}">
                  <a16:creationId xmlns:a16="http://schemas.microsoft.com/office/drawing/2014/main" id="{BB11C65E-B545-5444-A053-CFA5F7C1136E}"/>
                </a:ext>
              </a:extLst>
            </p:cNvPr>
            <p:cNvSpPr/>
            <p:nvPr/>
          </p:nvSpPr>
          <p:spPr>
            <a:xfrm>
              <a:off x="5217478" y="1206275"/>
              <a:ext cx="2864768" cy="303186"/>
            </a:xfrm>
            <a:prstGeom prst="rect">
              <a:avLst/>
            </a:prstGeom>
            <a:solidFill>
              <a:srgbClr val="F3AB98"/>
            </a:solidFill>
          </p:spPr>
          <p:txBody>
            <a:bodyPr/>
            <a:lstStyle/>
            <a:p>
              <a:endParaRPr sz="2000"/>
            </a:p>
          </p:txBody>
        </p:sp>
        <p:sp>
          <p:nvSpPr>
            <p:cNvPr id="169" name="tx59">
              <a:extLst>
                <a:ext uri="{FF2B5EF4-FFF2-40B4-BE49-F238E27FC236}">
                  <a16:creationId xmlns:a16="http://schemas.microsoft.com/office/drawing/2014/main" id="{A2FE5B25-2659-B34F-A7B5-0CC7AE1DE6EE}"/>
                </a:ext>
              </a:extLst>
            </p:cNvPr>
            <p:cNvSpPr/>
            <p:nvPr/>
          </p:nvSpPr>
          <p:spPr>
            <a:xfrm>
              <a:off x="6425784" y="1324373"/>
              <a:ext cx="448157" cy="13486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b="1" dirty="0">
                  <a:latin typeface="Arial"/>
                  <a:cs typeface="Arial"/>
                </a:rPr>
                <a:t>MSM</a:t>
              </a:r>
            </a:p>
          </p:txBody>
        </p:sp>
        <p:sp>
          <p:nvSpPr>
            <p:cNvPr id="170" name="rc60">
              <a:extLst>
                <a:ext uri="{FF2B5EF4-FFF2-40B4-BE49-F238E27FC236}">
                  <a16:creationId xmlns:a16="http://schemas.microsoft.com/office/drawing/2014/main" id="{EB7C40A5-96AF-2943-AC51-978E68C3DD03}"/>
                </a:ext>
              </a:extLst>
            </p:cNvPr>
            <p:cNvSpPr/>
            <p:nvPr/>
          </p:nvSpPr>
          <p:spPr>
            <a:xfrm>
              <a:off x="8169959" y="1206275"/>
              <a:ext cx="2864768" cy="303186"/>
            </a:xfrm>
            <a:prstGeom prst="rect">
              <a:avLst/>
            </a:prstGeom>
            <a:solidFill>
              <a:srgbClr val="F3AB98"/>
            </a:solidFill>
          </p:spPr>
          <p:txBody>
            <a:bodyPr/>
            <a:lstStyle/>
            <a:p>
              <a:endParaRPr sz="2000"/>
            </a:p>
          </p:txBody>
        </p:sp>
        <p:sp>
          <p:nvSpPr>
            <p:cNvPr id="171" name="tx61">
              <a:extLst>
                <a:ext uri="{FF2B5EF4-FFF2-40B4-BE49-F238E27FC236}">
                  <a16:creationId xmlns:a16="http://schemas.microsoft.com/office/drawing/2014/main" id="{4096B360-1766-004B-A391-CDD0D6406D75}"/>
                </a:ext>
              </a:extLst>
            </p:cNvPr>
            <p:cNvSpPr/>
            <p:nvPr/>
          </p:nvSpPr>
          <p:spPr>
            <a:xfrm>
              <a:off x="8663024" y="1307426"/>
              <a:ext cx="1878637" cy="16875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b="1" dirty="0">
                  <a:latin typeface="Arial"/>
                  <a:cs typeface="Arial"/>
                </a:rPr>
                <a:t>Transgender women</a:t>
              </a:r>
            </a:p>
          </p:txBody>
        </p:sp>
        <p:sp>
          <p:nvSpPr>
            <p:cNvPr id="172" name="pl62">
              <a:extLst>
                <a:ext uri="{FF2B5EF4-FFF2-40B4-BE49-F238E27FC236}">
                  <a16:creationId xmlns:a16="http://schemas.microsoft.com/office/drawing/2014/main" id="{FBC6DE8E-3F59-5A49-B48B-4CEFE5F7679A}"/>
                </a:ext>
              </a:extLst>
            </p:cNvPr>
            <p:cNvSpPr/>
            <p:nvPr/>
          </p:nvSpPr>
          <p:spPr>
            <a:xfrm>
              <a:off x="2802140" y="4886111"/>
              <a:ext cx="0" cy="41558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73" name="pl63">
              <a:extLst>
                <a:ext uri="{FF2B5EF4-FFF2-40B4-BE49-F238E27FC236}">
                  <a16:creationId xmlns:a16="http://schemas.microsoft.com/office/drawing/2014/main" id="{8935AE0F-25D3-174B-A609-624BBF3BD3BF}"/>
                </a:ext>
              </a:extLst>
            </p:cNvPr>
            <p:cNvSpPr/>
            <p:nvPr/>
          </p:nvSpPr>
          <p:spPr>
            <a:xfrm>
              <a:off x="3697381" y="4886111"/>
              <a:ext cx="0" cy="41558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74" name="pl64">
              <a:extLst>
                <a:ext uri="{FF2B5EF4-FFF2-40B4-BE49-F238E27FC236}">
                  <a16:creationId xmlns:a16="http://schemas.microsoft.com/office/drawing/2014/main" id="{0EC0D788-BC0F-DB42-8990-1AC2BE2A5B3B}"/>
                </a:ext>
              </a:extLst>
            </p:cNvPr>
            <p:cNvSpPr/>
            <p:nvPr/>
          </p:nvSpPr>
          <p:spPr>
            <a:xfrm>
              <a:off x="4592621" y="4886111"/>
              <a:ext cx="0" cy="41558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75" name="tx65">
              <a:extLst>
                <a:ext uri="{FF2B5EF4-FFF2-40B4-BE49-F238E27FC236}">
                  <a16:creationId xmlns:a16="http://schemas.microsoft.com/office/drawing/2014/main" id="{BDE2DB7B-76B7-A04E-B337-16A6306B29DF}"/>
                </a:ext>
              </a:extLst>
            </p:cNvPr>
            <p:cNvSpPr/>
            <p:nvPr/>
          </p:nvSpPr>
          <p:spPr>
            <a:xfrm>
              <a:off x="2252763" y="4960642"/>
              <a:ext cx="907475" cy="17088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ctr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dirty="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Chlamydia</a:t>
              </a:r>
            </a:p>
          </p:txBody>
        </p:sp>
        <p:sp>
          <p:nvSpPr>
            <p:cNvPr id="176" name="tx66">
              <a:extLst>
                <a:ext uri="{FF2B5EF4-FFF2-40B4-BE49-F238E27FC236}">
                  <a16:creationId xmlns:a16="http://schemas.microsoft.com/office/drawing/2014/main" id="{8D02B427-11D6-4744-8482-8EC7DB5F56BF}"/>
                </a:ext>
              </a:extLst>
            </p:cNvPr>
            <p:cNvSpPr/>
            <p:nvPr/>
          </p:nvSpPr>
          <p:spPr>
            <a:xfrm>
              <a:off x="3184786" y="4978774"/>
              <a:ext cx="1025188" cy="13462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ctr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Ghonorrhea</a:t>
              </a:r>
            </a:p>
          </p:txBody>
        </p:sp>
        <p:sp>
          <p:nvSpPr>
            <p:cNvPr id="177" name="tx67">
              <a:extLst>
                <a:ext uri="{FF2B5EF4-FFF2-40B4-BE49-F238E27FC236}">
                  <a16:creationId xmlns:a16="http://schemas.microsoft.com/office/drawing/2014/main" id="{516670F0-DE0E-4944-B271-644B57FD455F}"/>
                </a:ext>
              </a:extLst>
            </p:cNvPr>
            <p:cNvSpPr/>
            <p:nvPr/>
          </p:nvSpPr>
          <p:spPr>
            <a:xfrm>
              <a:off x="4317795" y="4960642"/>
              <a:ext cx="661917" cy="17088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ctr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dirty="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Syphilis</a:t>
              </a:r>
            </a:p>
          </p:txBody>
        </p:sp>
        <p:sp>
          <p:nvSpPr>
            <p:cNvPr id="178" name="pl68">
              <a:extLst>
                <a:ext uri="{FF2B5EF4-FFF2-40B4-BE49-F238E27FC236}">
                  <a16:creationId xmlns:a16="http://schemas.microsoft.com/office/drawing/2014/main" id="{9490C7E4-772E-A348-A1B0-B9A9849DFA06}"/>
                </a:ext>
              </a:extLst>
            </p:cNvPr>
            <p:cNvSpPr/>
            <p:nvPr/>
          </p:nvSpPr>
          <p:spPr>
            <a:xfrm>
              <a:off x="5754622" y="4886111"/>
              <a:ext cx="0" cy="41558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79" name="pl69">
              <a:extLst>
                <a:ext uri="{FF2B5EF4-FFF2-40B4-BE49-F238E27FC236}">
                  <a16:creationId xmlns:a16="http://schemas.microsoft.com/office/drawing/2014/main" id="{634A4728-047D-C04F-8FE9-92AD1D979291}"/>
                </a:ext>
              </a:extLst>
            </p:cNvPr>
            <p:cNvSpPr/>
            <p:nvPr/>
          </p:nvSpPr>
          <p:spPr>
            <a:xfrm>
              <a:off x="6649862" y="4886111"/>
              <a:ext cx="0" cy="41558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80" name="pl70">
              <a:extLst>
                <a:ext uri="{FF2B5EF4-FFF2-40B4-BE49-F238E27FC236}">
                  <a16:creationId xmlns:a16="http://schemas.microsoft.com/office/drawing/2014/main" id="{8AF08ADD-9F55-9B43-96B7-996BAFF628CA}"/>
                </a:ext>
              </a:extLst>
            </p:cNvPr>
            <p:cNvSpPr/>
            <p:nvPr/>
          </p:nvSpPr>
          <p:spPr>
            <a:xfrm>
              <a:off x="7545102" y="4886111"/>
              <a:ext cx="0" cy="41558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84" name="pl74">
              <a:extLst>
                <a:ext uri="{FF2B5EF4-FFF2-40B4-BE49-F238E27FC236}">
                  <a16:creationId xmlns:a16="http://schemas.microsoft.com/office/drawing/2014/main" id="{AF0CDD5D-5BB8-B14E-89AD-DF965082E99D}"/>
                </a:ext>
              </a:extLst>
            </p:cNvPr>
            <p:cNvSpPr/>
            <p:nvPr/>
          </p:nvSpPr>
          <p:spPr>
            <a:xfrm>
              <a:off x="8707104" y="4886111"/>
              <a:ext cx="0" cy="41558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85" name="pl75">
              <a:extLst>
                <a:ext uri="{FF2B5EF4-FFF2-40B4-BE49-F238E27FC236}">
                  <a16:creationId xmlns:a16="http://schemas.microsoft.com/office/drawing/2014/main" id="{E10DAC33-A27F-AE4F-B7E9-2D02183976E2}"/>
                </a:ext>
              </a:extLst>
            </p:cNvPr>
            <p:cNvSpPr/>
            <p:nvPr/>
          </p:nvSpPr>
          <p:spPr>
            <a:xfrm>
              <a:off x="9602344" y="4886111"/>
              <a:ext cx="0" cy="41558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86" name="pl76">
              <a:extLst>
                <a:ext uri="{FF2B5EF4-FFF2-40B4-BE49-F238E27FC236}">
                  <a16:creationId xmlns:a16="http://schemas.microsoft.com/office/drawing/2014/main" id="{88DAC30C-8A6A-4146-B45D-A4854A225943}"/>
                </a:ext>
              </a:extLst>
            </p:cNvPr>
            <p:cNvSpPr/>
            <p:nvPr/>
          </p:nvSpPr>
          <p:spPr>
            <a:xfrm>
              <a:off x="10497584" y="4886111"/>
              <a:ext cx="0" cy="41558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90" name="tx80">
              <a:extLst>
                <a:ext uri="{FF2B5EF4-FFF2-40B4-BE49-F238E27FC236}">
                  <a16:creationId xmlns:a16="http://schemas.microsoft.com/office/drawing/2014/main" id="{09211A1E-5092-5848-86F0-78271B462AB0}"/>
                </a:ext>
              </a:extLst>
            </p:cNvPr>
            <p:cNvSpPr/>
            <p:nvPr/>
          </p:nvSpPr>
          <p:spPr>
            <a:xfrm>
              <a:off x="2079220" y="4664839"/>
              <a:ext cx="106833" cy="132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191" name="tx81">
              <a:extLst>
                <a:ext uri="{FF2B5EF4-FFF2-40B4-BE49-F238E27FC236}">
                  <a16:creationId xmlns:a16="http://schemas.microsoft.com/office/drawing/2014/main" id="{2A2C40F0-E49B-A440-BD25-2F957FF9267C}"/>
                </a:ext>
              </a:extLst>
            </p:cNvPr>
            <p:cNvSpPr/>
            <p:nvPr/>
          </p:nvSpPr>
          <p:spPr>
            <a:xfrm>
              <a:off x="1972387" y="3641612"/>
              <a:ext cx="213666" cy="132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10</a:t>
              </a:r>
            </a:p>
          </p:txBody>
        </p:sp>
        <p:sp>
          <p:nvSpPr>
            <p:cNvPr id="192" name="tx82">
              <a:extLst>
                <a:ext uri="{FF2B5EF4-FFF2-40B4-BE49-F238E27FC236}">
                  <a16:creationId xmlns:a16="http://schemas.microsoft.com/office/drawing/2014/main" id="{D9D74730-43A8-F54F-B198-763943722114}"/>
                </a:ext>
              </a:extLst>
            </p:cNvPr>
            <p:cNvSpPr/>
            <p:nvPr/>
          </p:nvSpPr>
          <p:spPr>
            <a:xfrm>
              <a:off x="1972387" y="2618385"/>
              <a:ext cx="213666" cy="1329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20</a:t>
              </a:r>
            </a:p>
          </p:txBody>
        </p:sp>
        <p:sp>
          <p:nvSpPr>
            <p:cNvPr id="193" name="tx83">
              <a:extLst>
                <a:ext uri="{FF2B5EF4-FFF2-40B4-BE49-F238E27FC236}">
                  <a16:creationId xmlns:a16="http://schemas.microsoft.com/office/drawing/2014/main" id="{FF85480F-D5C0-AB44-9D07-787C7176D4C0}"/>
                </a:ext>
              </a:extLst>
            </p:cNvPr>
            <p:cNvSpPr/>
            <p:nvPr/>
          </p:nvSpPr>
          <p:spPr>
            <a:xfrm>
              <a:off x="1972387" y="1594922"/>
              <a:ext cx="213666" cy="13320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30</a:t>
              </a:r>
            </a:p>
          </p:txBody>
        </p:sp>
        <p:sp>
          <p:nvSpPr>
            <p:cNvPr id="194" name="pl84">
              <a:extLst>
                <a:ext uri="{FF2B5EF4-FFF2-40B4-BE49-F238E27FC236}">
                  <a16:creationId xmlns:a16="http://schemas.microsoft.com/office/drawing/2014/main" id="{1F116110-6F78-BA49-822E-7A09AF953596}"/>
                </a:ext>
              </a:extLst>
            </p:cNvPr>
            <p:cNvSpPr/>
            <p:nvPr/>
          </p:nvSpPr>
          <p:spPr>
            <a:xfrm>
              <a:off x="2221140" y="4732626"/>
              <a:ext cx="43856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95" name="pl85">
              <a:extLst>
                <a:ext uri="{FF2B5EF4-FFF2-40B4-BE49-F238E27FC236}">
                  <a16:creationId xmlns:a16="http://schemas.microsoft.com/office/drawing/2014/main" id="{F47A88B1-FB2B-F148-9C17-779E3B876215}"/>
                </a:ext>
              </a:extLst>
            </p:cNvPr>
            <p:cNvSpPr/>
            <p:nvPr/>
          </p:nvSpPr>
          <p:spPr>
            <a:xfrm>
              <a:off x="2221140" y="3709399"/>
              <a:ext cx="43856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96" name="pl86">
              <a:extLst>
                <a:ext uri="{FF2B5EF4-FFF2-40B4-BE49-F238E27FC236}">
                  <a16:creationId xmlns:a16="http://schemas.microsoft.com/office/drawing/2014/main" id="{B33937CA-CE9E-BA47-8C4C-21A57FEB1448}"/>
                </a:ext>
              </a:extLst>
            </p:cNvPr>
            <p:cNvSpPr/>
            <p:nvPr/>
          </p:nvSpPr>
          <p:spPr>
            <a:xfrm>
              <a:off x="2221140" y="2686172"/>
              <a:ext cx="43856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97" name="pl87">
              <a:extLst>
                <a:ext uri="{FF2B5EF4-FFF2-40B4-BE49-F238E27FC236}">
                  <a16:creationId xmlns:a16="http://schemas.microsoft.com/office/drawing/2014/main" id="{B5C63069-7053-244C-AB57-422102FF9BD9}"/>
                </a:ext>
              </a:extLst>
            </p:cNvPr>
            <p:cNvSpPr/>
            <p:nvPr/>
          </p:nvSpPr>
          <p:spPr>
            <a:xfrm>
              <a:off x="2221140" y="1662945"/>
              <a:ext cx="43856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98" name="tx88">
              <a:extLst>
                <a:ext uri="{FF2B5EF4-FFF2-40B4-BE49-F238E27FC236}">
                  <a16:creationId xmlns:a16="http://schemas.microsoft.com/office/drawing/2014/main" id="{39A95BD8-C7EB-A946-80FA-077FF60AE63B}"/>
                </a:ext>
              </a:extLst>
            </p:cNvPr>
            <p:cNvSpPr/>
            <p:nvPr/>
          </p:nvSpPr>
          <p:spPr>
            <a:xfrm rot="16200000">
              <a:off x="771842" y="3127877"/>
              <a:ext cx="910678" cy="13981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600" b="1" dirty="0">
                  <a:solidFill>
                    <a:srgbClr val="C00000"/>
                  </a:solidFill>
                  <a:latin typeface="Arial"/>
                  <a:cs typeface="Arial"/>
                </a:rPr>
                <a:t>Prevalence</a:t>
              </a:r>
            </a:p>
          </p:txBody>
        </p:sp>
        <p:sp>
          <p:nvSpPr>
            <p:cNvPr id="199" name="tx89">
              <a:extLst>
                <a:ext uri="{FF2B5EF4-FFF2-40B4-BE49-F238E27FC236}">
                  <a16:creationId xmlns:a16="http://schemas.microsoft.com/office/drawing/2014/main" id="{0FC6056E-CBA0-FC48-ADEB-280E114A28A1}"/>
                </a:ext>
              </a:extLst>
            </p:cNvPr>
            <p:cNvSpPr/>
            <p:nvPr/>
          </p:nvSpPr>
          <p:spPr>
            <a:xfrm rot="16200000">
              <a:off x="579114" y="3107617"/>
              <a:ext cx="1720032" cy="18033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(per 100 participants)</a:t>
              </a:r>
            </a:p>
          </p:txBody>
        </p:sp>
        <p:sp>
          <p:nvSpPr>
            <p:cNvPr id="293" name="tx92">
              <a:extLst>
                <a:ext uri="{FF2B5EF4-FFF2-40B4-BE49-F238E27FC236}">
                  <a16:creationId xmlns:a16="http://schemas.microsoft.com/office/drawing/2014/main" id="{21E0C94F-44FE-0A49-91E0-085516C4799F}"/>
                </a:ext>
              </a:extLst>
            </p:cNvPr>
            <p:cNvSpPr/>
            <p:nvPr/>
          </p:nvSpPr>
          <p:spPr>
            <a:xfrm>
              <a:off x="2661939" y="5810289"/>
              <a:ext cx="280401" cy="9978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10.6</a:t>
              </a:r>
            </a:p>
          </p:txBody>
        </p:sp>
        <p:sp>
          <p:nvSpPr>
            <p:cNvPr id="300" name="tx93">
              <a:extLst>
                <a:ext uri="{FF2B5EF4-FFF2-40B4-BE49-F238E27FC236}">
                  <a16:creationId xmlns:a16="http://schemas.microsoft.com/office/drawing/2014/main" id="{FD23B6C0-3AEB-F547-AE78-900D7CA95251}"/>
                </a:ext>
              </a:extLst>
            </p:cNvPr>
            <p:cNvSpPr/>
            <p:nvPr/>
          </p:nvSpPr>
          <p:spPr>
            <a:xfrm>
              <a:off x="3597241" y="5810289"/>
              <a:ext cx="200277" cy="9978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6.6</a:t>
              </a:r>
            </a:p>
          </p:txBody>
        </p:sp>
        <p:sp>
          <p:nvSpPr>
            <p:cNvPr id="311" name="tx94">
              <a:extLst>
                <a:ext uri="{FF2B5EF4-FFF2-40B4-BE49-F238E27FC236}">
                  <a16:creationId xmlns:a16="http://schemas.microsoft.com/office/drawing/2014/main" id="{B4D415EB-6A12-354B-A12C-A4FB47008B1E}"/>
                </a:ext>
              </a:extLst>
            </p:cNvPr>
            <p:cNvSpPr/>
            <p:nvPr/>
          </p:nvSpPr>
          <p:spPr>
            <a:xfrm>
              <a:off x="4492481" y="5810289"/>
              <a:ext cx="200277" cy="9978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9.2</a:t>
              </a:r>
            </a:p>
          </p:txBody>
        </p:sp>
        <p:sp>
          <p:nvSpPr>
            <p:cNvPr id="312" name="tx95">
              <a:extLst>
                <a:ext uri="{FF2B5EF4-FFF2-40B4-BE49-F238E27FC236}">
                  <a16:creationId xmlns:a16="http://schemas.microsoft.com/office/drawing/2014/main" id="{3B7394D8-C138-EC42-A727-16CCA1EF0C02}"/>
                </a:ext>
              </a:extLst>
            </p:cNvPr>
            <p:cNvSpPr/>
            <p:nvPr/>
          </p:nvSpPr>
          <p:spPr>
            <a:xfrm>
              <a:off x="2661939" y="5537535"/>
              <a:ext cx="280401" cy="9812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12.4</a:t>
              </a:r>
            </a:p>
          </p:txBody>
        </p:sp>
        <p:sp>
          <p:nvSpPr>
            <p:cNvPr id="313" name="tx96">
              <a:extLst>
                <a:ext uri="{FF2B5EF4-FFF2-40B4-BE49-F238E27FC236}">
                  <a16:creationId xmlns:a16="http://schemas.microsoft.com/office/drawing/2014/main" id="{6DD22736-7EEE-AD4E-93D7-C68C5DD5EEE6}"/>
                </a:ext>
              </a:extLst>
            </p:cNvPr>
            <p:cNvSpPr/>
            <p:nvPr/>
          </p:nvSpPr>
          <p:spPr>
            <a:xfrm>
              <a:off x="3597241" y="5535877"/>
              <a:ext cx="200277" cy="9978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8.1</a:t>
              </a:r>
            </a:p>
          </p:txBody>
        </p:sp>
        <p:sp>
          <p:nvSpPr>
            <p:cNvPr id="314" name="tx97">
              <a:extLst>
                <a:ext uri="{FF2B5EF4-FFF2-40B4-BE49-F238E27FC236}">
                  <a16:creationId xmlns:a16="http://schemas.microsoft.com/office/drawing/2014/main" id="{9E44707E-CB22-A940-86D2-72CBD5F2FCB8}"/>
                </a:ext>
              </a:extLst>
            </p:cNvPr>
            <p:cNvSpPr/>
            <p:nvPr/>
          </p:nvSpPr>
          <p:spPr>
            <a:xfrm>
              <a:off x="4452419" y="5535877"/>
              <a:ext cx="280401" cy="9978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10.8</a:t>
              </a:r>
            </a:p>
          </p:txBody>
        </p:sp>
        <p:sp>
          <p:nvSpPr>
            <p:cNvPr id="316" name="tx99">
              <a:extLst>
                <a:ext uri="{FF2B5EF4-FFF2-40B4-BE49-F238E27FC236}">
                  <a16:creationId xmlns:a16="http://schemas.microsoft.com/office/drawing/2014/main" id="{83F56010-4E90-F944-A434-0F76A3F9D3CE}"/>
                </a:ext>
              </a:extLst>
            </p:cNvPr>
            <p:cNvSpPr/>
            <p:nvPr/>
          </p:nvSpPr>
          <p:spPr>
            <a:xfrm>
              <a:off x="5614421" y="5810289"/>
              <a:ext cx="280401" cy="9978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10.2</a:t>
              </a:r>
            </a:p>
          </p:txBody>
        </p:sp>
        <p:sp>
          <p:nvSpPr>
            <p:cNvPr id="317" name="tx100">
              <a:extLst>
                <a:ext uri="{FF2B5EF4-FFF2-40B4-BE49-F238E27FC236}">
                  <a16:creationId xmlns:a16="http://schemas.microsoft.com/office/drawing/2014/main" id="{AB792BC7-9F2D-7648-AB95-1059034083FC}"/>
                </a:ext>
              </a:extLst>
            </p:cNvPr>
            <p:cNvSpPr/>
            <p:nvPr/>
          </p:nvSpPr>
          <p:spPr>
            <a:xfrm>
              <a:off x="6549723" y="5810289"/>
              <a:ext cx="200277" cy="9978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6.3</a:t>
              </a:r>
            </a:p>
          </p:txBody>
        </p:sp>
        <p:sp>
          <p:nvSpPr>
            <p:cNvPr id="318" name="tx101">
              <a:extLst>
                <a:ext uri="{FF2B5EF4-FFF2-40B4-BE49-F238E27FC236}">
                  <a16:creationId xmlns:a16="http://schemas.microsoft.com/office/drawing/2014/main" id="{7B68E8DA-882A-454E-97F1-3D806D0ABE2E}"/>
                </a:ext>
              </a:extLst>
            </p:cNvPr>
            <p:cNvSpPr/>
            <p:nvPr/>
          </p:nvSpPr>
          <p:spPr>
            <a:xfrm>
              <a:off x="7444964" y="5810289"/>
              <a:ext cx="200277" cy="9978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8.4</a:t>
              </a:r>
            </a:p>
          </p:txBody>
        </p:sp>
        <p:sp>
          <p:nvSpPr>
            <p:cNvPr id="319" name="tx102">
              <a:extLst>
                <a:ext uri="{FF2B5EF4-FFF2-40B4-BE49-F238E27FC236}">
                  <a16:creationId xmlns:a16="http://schemas.microsoft.com/office/drawing/2014/main" id="{CBA4AAEB-BE46-BB47-A74D-4BA05D9A8F49}"/>
                </a:ext>
              </a:extLst>
            </p:cNvPr>
            <p:cNvSpPr/>
            <p:nvPr/>
          </p:nvSpPr>
          <p:spPr>
            <a:xfrm>
              <a:off x="5614421" y="5537535"/>
              <a:ext cx="280401" cy="9812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12.1</a:t>
              </a:r>
            </a:p>
          </p:txBody>
        </p:sp>
        <p:sp>
          <p:nvSpPr>
            <p:cNvPr id="320" name="tx103">
              <a:extLst>
                <a:ext uri="{FF2B5EF4-FFF2-40B4-BE49-F238E27FC236}">
                  <a16:creationId xmlns:a16="http://schemas.microsoft.com/office/drawing/2014/main" id="{859B22D9-CAF6-C642-AEAC-625BC93B69C0}"/>
                </a:ext>
              </a:extLst>
            </p:cNvPr>
            <p:cNvSpPr/>
            <p:nvPr/>
          </p:nvSpPr>
          <p:spPr>
            <a:xfrm>
              <a:off x="6549723" y="5535877"/>
              <a:ext cx="200277" cy="9978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7.8</a:t>
              </a:r>
            </a:p>
          </p:txBody>
        </p:sp>
        <p:sp>
          <p:nvSpPr>
            <p:cNvPr id="321" name="tx104">
              <a:extLst>
                <a:ext uri="{FF2B5EF4-FFF2-40B4-BE49-F238E27FC236}">
                  <a16:creationId xmlns:a16="http://schemas.microsoft.com/office/drawing/2014/main" id="{580C165E-DB54-4A4D-9AC8-61B91D8BA8B6}"/>
                </a:ext>
              </a:extLst>
            </p:cNvPr>
            <p:cNvSpPr/>
            <p:nvPr/>
          </p:nvSpPr>
          <p:spPr>
            <a:xfrm>
              <a:off x="7404900" y="5535877"/>
              <a:ext cx="280401" cy="9978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10.1</a:t>
              </a:r>
            </a:p>
          </p:txBody>
        </p:sp>
        <p:sp>
          <p:nvSpPr>
            <p:cNvPr id="323" name="tx106">
              <a:extLst>
                <a:ext uri="{FF2B5EF4-FFF2-40B4-BE49-F238E27FC236}">
                  <a16:creationId xmlns:a16="http://schemas.microsoft.com/office/drawing/2014/main" id="{5B6A803E-DE28-F447-8E6F-F3BDD9AAFDBE}"/>
                </a:ext>
              </a:extLst>
            </p:cNvPr>
            <p:cNvSpPr/>
            <p:nvPr/>
          </p:nvSpPr>
          <p:spPr>
            <a:xfrm>
              <a:off x="8566902" y="5811950"/>
              <a:ext cx="280401" cy="9812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12.7</a:t>
              </a:r>
            </a:p>
          </p:txBody>
        </p:sp>
        <p:sp>
          <p:nvSpPr>
            <p:cNvPr id="324" name="tx107">
              <a:extLst>
                <a:ext uri="{FF2B5EF4-FFF2-40B4-BE49-F238E27FC236}">
                  <a16:creationId xmlns:a16="http://schemas.microsoft.com/office/drawing/2014/main" id="{98E8310E-C90B-2847-946A-1FFBA04AA813}"/>
                </a:ext>
              </a:extLst>
            </p:cNvPr>
            <p:cNvSpPr/>
            <p:nvPr/>
          </p:nvSpPr>
          <p:spPr>
            <a:xfrm>
              <a:off x="9502205" y="5810289"/>
              <a:ext cx="200277" cy="9978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8.4</a:t>
              </a:r>
            </a:p>
          </p:txBody>
        </p:sp>
        <p:sp>
          <p:nvSpPr>
            <p:cNvPr id="325" name="tx108">
              <a:extLst>
                <a:ext uri="{FF2B5EF4-FFF2-40B4-BE49-F238E27FC236}">
                  <a16:creationId xmlns:a16="http://schemas.microsoft.com/office/drawing/2014/main" id="{3029F922-3163-6F4A-9E4A-8170D4F2ADE0}"/>
                </a:ext>
              </a:extLst>
            </p:cNvPr>
            <p:cNvSpPr/>
            <p:nvPr/>
          </p:nvSpPr>
          <p:spPr>
            <a:xfrm>
              <a:off x="10357383" y="5810289"/>
              <a:ext cx="280401" cy="9978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16.1</a:t>
              </a:r>
            </a:p>
          </p:txBody>
        </p:sp>
        <p:sp>
          <p:nvSpPr>
            <p:cNvPr id="326" name="tx109">
              <a:extLst>
                <a:ext uri="{FF2B5EF4-FFF2-40B4-BE49-F238E27FC236}">
                  <a16:creationId xmlns:a16="http://schemas.microsoft.com/office/drawing/2014/main" id="{462CB3B6-E39B-7C4A-8721-9E96F2E787D6}"/>
                </a:ext>
              </a:extLst>
            </p:cNvPr>
            <p:cNvSpPr/>
            <p:nvPr/>
          </p:nvSpPr>
          <p:spPr>
            <a:xfrm>
              <a:off x="8566902" y="5535877"/>
              <a:ext cx="280401" cy="9978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21.3</a:t>
              </a:r>
            </a:p>
          </p:txBody>
        </p:sp>
        <p:sp>
          <p:nvSpPr>
            <p:cNvPr id="327" name="tx110">
              <a:extLst>
                <a:ext uri="{FF2B5EF4-FFF2-40B4-BE49-F238E27FC236}">
                  <a16:creationId xmlns:a16="http://schemas.microsoft.com/office/drawing/2014/main" id="{56AC34DE-D927-5B44-868F-F653D13816D4}"/>
                </a:ext>
              </a:extLst>
            </p:cNvPr>
            <p:cNvSpPr/>
            <p:nvPr/>
          </p:nvSpPr>
          <p:spPr>
            <a:xfrm>
              <a:off x="9462142" y="5535877"/>
              <a:ext cx="280401" cy="9978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16.0</a:t>
              </a:r>
            </a:p>
          </p:txBody>
        </p:sp>
        <p:sp>
          <p:nvSpPr>
            <p:cNvPr id="328" name="tx111">
              <a:extLst>
                <a:ext uri="{FF2B5EF4-FFF2-40B4-BE49-F238E27FC236}">
                  <a16:creationId xmlns:a16="http://schemas.microsoft.com/office/drawing/2014/main" id="{332DF12F-E1F8-5E45-BF33-1B5B51E784F1}"/>
                </a:ext>
              </a:extLst>
            </p:cNvPr>
            <p:cNvSpPr/>
            <p:nvPr/>
          </p:nvSpPr>
          <p:spPr>
            <a:xfrm>
              <a:off x="10357383" y="5535877"/>
              <a:ext cx="280401" cy="9978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25.3</a:t>
              </a:r>
            </a:p>
          </p:txBody>
        </p:sp>
        <p:sp>
          <p:nvSpPr>
            <p:cNvPr id="329" name="tx112">
              <a:extLst>
                <a:ext uri="{FF2B5EF4-FFF2-40B4-BE49-F238E27FC236}">
                  <a16:creationId xmlns:a16="http://schemas.microsoft.com/office/drawing/2014/main" id="{DE58023C-888E-F741-A646-6B6F0F477DF9}"/>
                </a:ext>
              </a:extLst>
            </p:cNvPr>
            <p:cNvSpPr/>
            <p:nvPr/>
          </p:nvSpPr>
          <p:spPr>
            <a:xfrm>
              <a:off x="1268074" y="5793929"/>
              <a:ext cx="917980" cy="13249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dirty="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Lower limit</a:t>
              </a:r>
            </a:p>
          </p:txBody>
        </p:sp>
        <p:sp>
          <p:nvSpPr>
            <p:cNvPr id="330" name="tx113">
              <a:extLst>
                <a:ext uri="{FF2B5EF4-FFF2-40B4-BE49-F238E27FC236}">
                  <a16:creationId xmlns:a16="http://schemas.microsoft.com/office/drawing/2014/main" id="{A3BD9529-66C7-4C40-A490-75434F8B9FD0}"/>
                </a:ext>
              </a:extLst>
            </p:cNvPr>
            <p:cNvSpPr/>
            <p:nvPr/>
          </p:nvSpPr>
          <p:spPr>
            <a:xfrm>
              <a:off x="1268074" y="5485387"/>
              <a:ext cx="917980" cy="16662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dirty="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Upper limit</a:t>
              </a:r>
            </a:p>
          </p:txBody>
        </p:sp>
        <p:sp>
          <p:nvSpPr>
            <p:cNvPr id="331" name="pl114">
              <a:extLst>
                <a:ext uri="{FF2B5EF4-FFF2-40B4-BE49-F238E27FC236}">
                  <a16:creationId xmlns:a16="http://schemas.microsoft.com/office/drawing/2014/main" id="{AF25D438-FE38-654B-9696-AA3137DBE4F6}"/>
                </a:ext>
              </a:extLst>
            </p:cNvPr>
            <p:cNvSpPr/>
            <p:nvPr/>
          </p:nvSpPr>
          <p:spPr>
            <a:xfrm>
              <a:off x="2221140" y="5710285"/>
              <a:ext cx="43856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332" name="pl115">
              <a:extLst>
                <a:ext uri="{FF2B5EF4-FFF2-40B4-BE49-F238E27FC236}">
                  <a16:creationId xmlns:a16="http://schemas.microsoft.com/office/drawing/2014/main" id="{F5C0112E-9EBD-A540-9139-8114E7E349F4}"/>
                </a:ext>
              </a:extLst>
            </p:cNvPr>
            <p:cNvSpPr/>
            <p:nvPr/>
          </p:nvSpPr>
          <p:spPr>
            <a:xfrm>
              <a:off x="2221140" y="5506321"/>
              <a:ext cx="43856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11" name="tx65">
              <a:extLst>
                <a:ext uri="{FF2B5EF4-FFF2-40B4-BE49-F238E27FC236}">
                  <a16:creationId xmlns:a16="http://schemas.microsoft.com/office/drawing/2014/main" id="{5BE96009-D2FE-40A1-812B-4FA247FE421A}"/>
                </a:ext>
              </a:extLst>
            </p:cNvPr>
            <p:cNvSpPr/>
            <p:nvPr/>
          </p:nvSpPr>
          <p:spPr>
            <a:xfrm>
              <a:off x="5182552" y="4960642"/>
              <a:ext cx="907475" cy="17088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ctr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dirty="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Chlamydia</a:t>
              </a:r>
            </a:p>
          </p:txBody>
        </p:sp>
        <p:sp>
          <p:nvSpPr>
            <p:cNvPr id="112" name="tx66">
              <a:extLst>
                <a:ext uri="{FF2B5EF4-FFF2-40B4-BE49-F238E27FC236}">
                  <a16:creationId xmlns:a16="http://schemas.microsoft.com/office/drawing/2014/main" id="{2C065C5E-682E-4785-B9B4-8D2EFDAA11A1}"/>
                </a:ext>
              </a:extLst>
            </p:cNvPr>
            <p:cNvSpPr/>
            <p:nvPr/>
          </p:nvSpPr>
          <p:spPr>
            <a:xfrm>
              <a:off x="6114575" y="4978774"/>
              <a:ext cx="1025188" cy="13462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ctr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Ghonorrhea</a:t>
              </a:r>
            </a:p>
          </p:txBody>
        </p:sp>
        <p:sp>
          <p:nvSpPr>
            <p:cNvPr id="113" name="tx67">
              <a:extLst>
                <a:ext uri="{FF2B5EF4-FFF2-40B4-BE49-F238E27FC236}">
                  <a16:creationId xmlns:a16="http://schemas.microsoft.com/office/drawing/2014/main" id="{B78542BD-F0AA-47B6-A808-0ACE93140FB0}"/>
                </a:ext>
              </a:extLst>
            </p:cNvPr>
            <p:cNvSpPr/>
            <p:nvPr/>
          </p:nvSpPr>
          <p:spPr>
            <a:xfrm>
              <a:off x="7247584" y="4960642"/>
              <a:ext cx="661917" cy="17088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ctr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dirty="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Syphilis</a:t>
              </a:r>
            </a:p>
          </p:txBody>
        </p:sp>
        <p:sp>
          <p:nvSpPr>
            <p:cNvPr id="114" name="tx65">
              <a:extLst>
                <a:ext uri="{FF2B5EF4-FFF2-40B4-BE49-F238E27FC236}">
                  <a16:creationId xmlns:a16="http://schemas.microsoft.com/office/drawing/2014/main" id="{FA3C301B-F494-49D7-B8A4-314820F99674}"/>
                </a:ext>
              </a:extLst>
            </p:cNvPr>
            <p:cNvSpPr/>
            <p:nvPr/>
          </p:nvSpPr>
          <p:spPr>
            <a:xfrm>
              <a:off x="8227776" y="4960642"/>
              <a:ext cx="907475" cy="17088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ctr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dirty="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Chlamydia</a:t>
              </a:r>
            </a:p>
          </p:txBody>
        </p:sp>
        <p:sp>
          <p:nvSpPr>
            <p:cNvPr id="200" name="tx66">
              <a:extLst>
                <a:ext uri="{FF2B5EF4-FFF2-40B4-BE49-F238E27FC236}">
                  <a16:creationId xmlns:a16="http://schemas.microsoft.com/office/drawing/2014/main" id="{3A2F3D1C-F00B-46EA-980F-F3E5C13964B2}"/>
                </a:ext>
              </a:extLst>
            </p:cNvPr>
            <p:cNvSpPr/>
            <p:nvPr/>
          </p:nvSpPr>
          <p:spPr>
            <a:xfrm>
              <a:off x="9159800" y="4978774"/>
              <a:ext cx="1025188" cy="13462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ctr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Ghonorrhea</a:t>
              </a:r>
            </a:p>
          </p:txBody>
        </p:sp>
        <p:sp>
          <p:nvSpPr>
            <p:cNvPr id="201" name="tx67">
              <a:extLst>
                <a:ext uri="{FF2B5EF4-FFF2-40B4-BE49-F238E27FC236}">
                  <a16:creationId xmlns:a16="http://schemas.microsoft.com/office/drawing/2014/main" id="{D2F9F735-7506-473B-B880-61B94FB83CC3}"/>
                </a:ext>
              </a:extLst>
            </p:cNvPr>
            <p:cNvSpPr/>
            <p:nvPr/>
          </p:nvSpPr>
          <p:spPr>
            <a:xfrm>
              <a:off x="10184988" y="4960642"/>
              <a:ext cx="661917" cy="17088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ctr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dirty="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Syphilis</a:t>
              </a:r>
            </a:p>
          </p:txBody>
        </p:sp>
      </p:grpSp>
      <p:sp>
        <p:nvSpPr>
          <p:cNvPr id="110" name="Title 1">
            <a:extLst>
              <a:ext uri="{FF2B5EF4-FFF2-40B4-BE49-F238E27FC236}">
                <a16:creationId xmlns:a16="http://schemas.microsoft.com/office/drawing/2014/main" id="{A0BBCA2C-23FB-4DE9-A5B1-FEF0FB9751B5}"/>
              </a:ext>
            </a:extLst>
          </p:cNvPr>
          <p:cNvSpPr txBox="1">
            <a:spLocks/>
          </p:cNvSpPr>
          <p:nvPr/>
        </p:nvSpPr>
        <p:spPr>
          <a:xfrm>
            <a:off x="1202850" y="299330"/>
            <a:ext cx="9193618" cy="606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200" dirty="0"/>
              <a:t>Sexually Transmitted Infections at enrollment</a:t>
            </a:r>
          </a:p>
        </p:txBody>
      </p:sp>
    </p:spTree>
    <p:extLst>
      <p:ext uri="{BB962C8B-B14F-4D97-AF65-F5344CB8AC3E}">
        <p14:creationId xmlns:p14="http://schemas.microsoft.com/office/powerpoint/2010/main" val="1105257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B68C3E-DE3D-401B-8547-89C493583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/>
              <a:t>Tests</a:t>
            </a:r>
            <a:r>
              <a:rPr lang="pt-BR" dirty="0"/>
              <a:t> </a:t>
            </a:r>
            <a:r>
              <a:rPr lang="pt-BR" dirty="0" err="1"/>
              <a:t>Methodologies</a:t>
            </a:r>
            <a:r>
              <a:rPr lang="pt-BR" dirty="0"/>
              <a:t> for STI </a:t>
            </a:r>
            <a:r>
              <a:rPr lang="pt-BR" dirty="0" err="1"/>
              <a:t>Screening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diagnosis</a:t>
            </a:r>
            <a:endParaRPr lang="pt-BR" dirty="0"/>
          </a:p>
        </p:txBody>
      </p:sp>
      <p:pic>
        <p:nvPicPr>
          <p:cNvPr id="2050" name="Picture 2" descr="http://www.aids.gov.br/sites/default/files/noticia/2019/66451/materia_pcdt_ist.png">
            <a:extLst>
              <a:ext uri="{FF2B5EF4-FFF2-40B4-BE49-F238E27FC236}">
                <a16:creationId xmlns:a16="http://schemas.microsoft.com/office/drawing/2014/main" id="{C786FA04-DE44-4F50-AC76-4B484034C6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844824"/>
            <a:ext cx="5563376" cy="350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FBD8CAA-A455-4F26-B287-923B2AD3A26B}"/>
              </a:ext>
            </a:extLst>
          </p:cNvPr>
          <p:cNvSpPr txBox="1"/>
          <p:nvPr/>
        </p:nvSpPr>
        <p:spPr>
          <a:xfrm>
            <a:off x="1055441" y="2116025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- Molecular </a:t>
            </a:r>
            <a:r>
              <a:rPr lang="pt-BR" sz="2400" b="1" dirty="0" err="1"/>
              <a:t>tests</a:t>
            </a:r>
            <a:r>
              <a:rPr lang="pt-BR" sz="2400" b="1" dirty="0"/>
              <a:t> for </a:t>
            </a:r>
            <a:r>
              <a:rPr lang="pt-BR" sz="2400" b="1" dirty="0" err="1"/>
              <a:t>Chlamydia</a:t>
            </a:r>
            <a:r>
              <a:rPr lang="pt-BR" sz="2400" b="1" dirty="0"/>
              <a:t> &amp; </a:t>
            </a:r>
            <a:r>
              <a:rPr lang="pt-BR" sz="2400" b="1" dirty="0" err="1"/>
              <a:t>Gonococcus</a:t>
            </a:r>
            <a:r>
              <a:rPr lang="pt-BR" sz="2400" b="1" dirty="0"/>
              <a:t> are </a:t>
            </a:r>
            <a:r>
              <a:rPr lang="pt-BR" sz="2400" b="1" dirty="0" err="1"/>
              <a:t>not</a:t>
            </a:r>
            <a:r>
              <a:rPr lang="pt-BR" sz="2400" b="1" dirty="0"/>
              <a:t> </a:t>
            </a:r>
            <a:r>
              <a:rPr lang="pt-BR" sz="2400" b="1" dirty="0" err="1"/>
              <a:t>yet</a:t>
            </a:r>
            <a:r>
              <a:rPr lang="pt-BR" sz="2400" b="1" dirty="0"/>
              <a:t> </a:t>
            </a:r>
            <a:r>
              <a:rPr lang="pt-BR" sz="2400" b="1" dirty="0" err="1"/>
              <a:t>avaliable</a:t>
            </a:r>
            <a:r>
              <a:rPr lang="pt-BR" sz="2400" b="1" dirty="0"/>
              <a:t> for </a:t>
            </a:r>
            <a:r>
              <a:rPr lang="pt-BR" sz="2400" b="1" dirty="0" err="1"/>
              <a:t>routine</a:t>
            </a:r>
            <a:r>
              <a:rPr lang="pt-BR" sz="2400" b="1" dirty="0"/>
              <a:t> </a:t>
            </a:r>
            <a:r>
              <a:rPr lang="pt-BR" sz="2400" b="1" dirty="0" err="1"/>
              <a:t>care</a:t>
            </a:r>
            <a:r>
              <a:rPr lang="pt-BR" sz="2400" b="1" dirty="0"/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DEF4F9D-FC9F-4256-85C2-56574A8A5C24}"/>
              </a:ext>
            </a:extLst>
          </p:cNvPr>
          <p:cNvSpPr txBox="1"/>
          <p:nvPr/>
        </p:nvSpPr>
        <p:spPr>
          <a:xfrm>
            <a:off x="1055441" y="3613605"/>
            <a:ext cx="447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- </a:t>
            </a:r>
            <a:r>
              <a:rPr lang="pt-BR" sz="2400" b="1" dirty="0"/>
              <a:t>HIV </a:t>
            </a:r>
            <a:r>
              <a:rPr lang="pt-BR" sz="2400" b="1" dirty="0" err="1"/>
              <a:t>Rapid</a:t>
            </a:r>
            <a:r>
              <a:rPr lang="pt-BR" sz="2400" b="1" dirty="0"/>
              <a:t> </a:t>
            </a:r>
            <a:r>
              <a:rPr lang="pt-BR" sz="2400" b="1" dirty="0" err="1"/>
              <a:t>test</a:t>
            </a:r>
            <a:r>
              <a:rPr lang="pt-BR" sz="2400" b="1" dirty="0"/>
              <a:t> (3rd </a:t>
            </a:r>
            <a:r>
              <a:rPr lang="pt-BR" sz="2400" b="1" dirty="0" err="1"/>
              <a:t>Generation</a:t>
            </a:r>
            <a:r>
              <a:rPr lang="pt-BR" sz="2400" b="1" dirty="0"/>
              <a:t>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A7EF2B5-4124-476B-9929-DCD3F6BFDEB0}"/>
              </a:ext>
            </a:extLst>
          </p:cNvPr>
          <p:cNvSpPr txBox="1"/>
          <p:nvPr/>
        </p:nvSpPr>
        <p:spPr>
          <a:xfrm>
            <a:off x="1055441" y="4348868"/>
            <a:ext cx="447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- </a:t>
            </a:r>
            <a:r>
              <a:rPr lang="pt-BR" sz="2400" b="1" dirty="0" err="1"/>
              <a:t>Syphilis</a:t>
            </a:r>
            <a:r>
              <a:rPr lang="pt-BR" sz="2400" b="1" dirty="0"/>
              <a:t> </a:t>
            </a:r>
            <a:r>
              <a:rPr lang="pt-BR" sz="2400" b="1" dirty="0" err="1"/>
              <a:t>Rapid</a:t>
            </a:r>
            <a:r>
              <a:rPr lang="pt-BR" sz="2400" b="1" dirty="0"/>
              <a:t> Test</a:t>
            </a:r>
          </a:p>
        </p:txBody>
      </p:sp>
    </p:spTree>
    <p:extLst>
      <p:ext uri="{BB962C8B-B14F-4D97-AF65-F5344CB8AC3E}">
        <p14:creationId xmlns:p14="http://schemas.microsoft.com/office/powerpoint/2010/main" val="886662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68B945-2534-4CAE-869C-06B5ED079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1584176"/>
          </a:xfrm>
        </p:spPr>
        <p:txBody>
          <a:bodyPr>
            <a:normAutofit/>
          </a:bodyPr>
          <a:lstStyle/>
          <a:p>
            <a:r>
              <a:rPr lang="pt-BR" dirty="0" err="1"/>
              <a:t>Sampling</a:t>
            </a:r>
            <a:r>
              <a:rPr lang="pt-BR" dirty="0"/>
              <a:t> Sites for </a:t>
            </a:r>
            <a:r>
              <a:rPr lang="pt-BR" dirty="0" err="1"/>
              <a:t>Scale</a:t>
            </a:r>
            <a:r>
              <a:rPr lang="pt-BR" dirty="0"/>
              <a:t> </a:t>
            </a:r>
            <a:r>
              <a:rPr lang="pt-BR" dirty="0" err="1"/>
              <a:t>Up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Molecular</a:t>
            </a:r>
            <a:br>
              <a:rPr lang="pt-BR" dirty="0"/>
            </a:br>
            <a:r>
              <a:rPr lang="pt-BR" dirty="0"/>
              <a:t>STI </a:t>
            </a:r>
            <a:r>
              <a:rPr lang="pt-BR" dirty="0" err="1"/>
              <a:t>Screening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568E88-3D9C-43F0-B605-897EBA11D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480" y="2492896"/>
            <a:ext cx="10691040" cy="2620886"/>
          </a:xfrm>
        </p:spPr>
        <p:txBody>
          <a:bodyPr/>
          <a:lstStyle/>
          <a:p>
            <a:pPr algn="just"/>
            <a:r>
              <a:rPr lang="pt-BR" dirty="0" err="1"/>
              <a:t>Commercial</a:t>
            </a:r>
            <a:r>
              <a:rPr lang="pt-BR" dirty="0"/>
              <a:t> kits are </a:t>
            </a:r>
            <a:r>
              <a:rPr lang="pt-BR" dirty="0" err="1"/>
              <a:t>validated</a:t>
            </a:r>
            <a:r>
              <a:rPr lang="pt-BR" dirty="0"/>
              <a:t> for urine samples, </a:t>
            </a:r>
            <a:r>
              <a:rPr lang="pt-BR" dirty="0" err="1"/>
              <a:t>not</a:t>
            </a:r>
            <a:r>
              <a:rPr lang="pt-BR" dirty="0"/>
              <a:t> for </a:t>
            </a:r>
            <a:r>
              <a:rPr lang="pt-BR" dirty="0" err="1"/>
              <a:t>rectal</a:t>
            </a:r>
            <a:r>
              <a:rPr lang="pt-BR" dirty="0"/>
              <a:t> </a:t>
            </a:r>
            <a:r>
              <a:rPr lang="pt-BR" dirty="0" err="1"/>
              <a:t>or</a:t>
            </a:r>
            <a:r>
              <a:rPr lang="pt-BR" dirty="0"/>
              <a:t> orofaringe</a:t>
            </a:r>
          </a:p>
          <a:p>
            <a:pPr lvl="1" algn="just"/>
            <a:endParaRPr lang="pt-BR" dirty="0"/>
          </a:p>
          <a:p>
            <a:pPr lvl="1" algn="just"/>
            <a:r>
              <a:rPr lang="pt-BR" dirty="0" err="1"/>
              <a:t>Would</a:t>
            </a:r>
            <a:r>
              <a:rPr lang="pt-BR" dirty="0"/>
              <a:t> </a:t>
            </a:r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have</a:t>
            </a:r>
            <a:r>
              <a:rPr lang="pt-BR" dirty="0"/>
              <a:t> </a:t>
            </a:r>
            <a:r>
              <a:rPr lang="pt-BR" dirty="0" err="1"/>
              <a:t>regulatory</a:t>
            </a:r>
            <a:r>
              <a:rPr lang="pt-BR" dirty="0"/>
              <a:t> </a:t>
            </a:r>
            <a:r>
              <a:rPr lang="pt-BR" dirty="0" err="1"/>
              <a:t>implications</a:t>
            </a:r>
            <a:r>
              <a:rPr lang="pt-BR" dirty="0"/>
              <a:t> </a:t>
            </a:r>
            <a:r>
              <a:rPr lang="pt-BR" dirty="0" err="1"/>
              <a:t>if</a:t>
            </a:r>
            <a:r>
              <a:rPr lang="pt-BR" dirty="0"/>
              <a:t> </a:t>
            </a:r>
            <a:r>
              <a:rPr lang="pt-BR" dirty="0" err="1"/>
              <a:t>rectal</a:t>
            </a:r>
            <a:r>
              <a:rPr lang="pt-BR" dirty="0"/>
              <a:t> </a:t>
            </a:r>
            <a:r>
              <a:rPr lang="pt-BR" dirty="0" err="1"/>
              <a:t>or</a:t>
            </a:r>
            <a:r>
              <a:rPr lang="pt-BR" dirty="0"/>
              <a:t> oral </a:t>
            </a:r>
            <a:r>
              <a:rPr lang="pt-BR" dirty="0" err="1"/>
              <a:t>sampling</a:t>
            </a:r>
            <a:r>
              <a:rPr lang="pt-BR" dirty="0"/>
              <a:t>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recommended</a:t>
            </a:r>
            <a:r>
              <a:rPr lang="pt-BR" dirty="0"/>
              <a:t> as standard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care</a:t>
            </a:r>
            <a:r>
              <a:rPr lang="pt-BR" dirty="0"/>
              <a:t> in </a:t>
            </a:r>
            <a:r>
              <a:rPr lang="pt-BR" dirty="0" err="1"/>
              <a:t>Brazil</a:t>
            </a:r>
            <a:r>
              <a:rPr lang="pt-BR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571335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2C6AAE-4F18-4E2D-A93E-E349ECC78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Rapid</a:t>
            </a:r>
            <a:r>
              <a:rPr lang="pt-BR" dirty="0"/>
              <a:t> </a:t>
            </a:r>
            <a:r>
              <a:rPr lang="pt-BR" dirty="0" err="1"/>
              <a:t>tests</a:t>
            </a:r>
            <a:r>
              <a:rPr lang="pt-BR" dirty="0"/>
              <a:t> </a:t>
            </a:r>
            <a:r>
              <a:rPr lang="pt-BR" dirty="0" err="1"/>
              <a:t>challenges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Context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PrEP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112CB7-5268-407D-AD2C-95586F35F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Syphilis</a:t>
            </a:r>
            <a:endParaRPr lang="pt-BR" dirty="0"/>
          </a:p>
          <a:p>
            <a:r>
              <a:rPr lang="pt-BR" dirty="0"/>
              <a:t>HIV </a:t>
            </a:r>
            <a:r>
              <a:rPr lang="pt-BR" dirty="0" err="1"/>
              <a:t>Rapid</a:t>
            </a:r>
            <a:r>
              <a:rPr lang="pt-BR" dirty="0"/>
              <a:t> Test</a:t>
            </a:r>
          </a:p>
        </p:txBody>
      </p:sp>
    </p:spTree>
    <p:extLst>
      <p:ext uri="{BB962C8B-B14F-4D97-AF65-F5344CB8AC3E}">
        <p14:creationId xmlns:p14="http://schemas.microsoft.com/office/powerpoint/2010/main" val="2045899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68B945-2534-4CAE-869C-06B5ED079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/>
              <a:t>Sampling</a:t>
            </a:r>
            <a:r>
              <a:rPr lang="pt-BR" dirty="0"/>
              <a:t> Sites for </a:t>
            </a:r>
            <a:r>
              <a:rPr lang="pt-BR" dirty="0" err="1"/>
              <a:t>Scale</a:t>
            </a:r>
            <a:r>
              <a:rPr lang="pt-BR" dirty="0"/>
              <a:t> </a:t>
            </a:r>
            <a:r>
              <a:rPr lang="pt-BR" dirty="0" err="1"/>
              <a:t>Up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Molecular STI </a:t>
            </a:r>
            <a:r>
              <a:rPr lang="pt-BR" dirty="0" err="1"/>
              <a:t>Screening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568E88-3D9C-43F0-B605-897EBA11D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WHO </a:t>
            </a:r>
            <a:r>
              <a:rPr lang="pt-BR" dirty="0" err="1"/>
              <a:t>will</a:t>
            </a:r>
            <a:r>
              <a:rPr lang="pt-BR" dirty="0"/>
              <a:t> </a:t>
            </a:r>
            <a:r>
              <a:rPr lang="pt-BR" dirty="0" err="1"/>
              <a:t>recommend</a:t>
            </a:r>
            <a:r>
              <a:rPr lang="pt-BR" dirty="0"/>
              <a:t> </a:t>
            </a:r>
            <a:r>
              <a:rPr lang="pt-BR" dirty="0" err="1"/>
              <a:t>multiple</a:t>
            </a:r>
            <a:r>
              <a:rPr lang="pt-BR" dirty="0"/>
              <a:t> sites </a:t>
            </a:r>
            <a:r>
              <a:rPr lang="pt-BR" dirty="0" err="1"/>
              <a:t>sampling</a:t>
            </a:r>
            <a:r>
              <a:rPr lang="pt-BR" dirty="0"/>
              <a:t> ?</a:t>
            </a:r>
          </a:p>
          <a:p>
            <a:pPr lvl="1"/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2172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 err="1"/>
              <a:t>PrEP</a:t>
            </a:r>
            <a:r>
              <a:rPr lang="en-US" sz="3600" dirty="0"/>
              <a:t> scale up and STI management in Brazil </a:t>
            </a:r>
            <a:br>
              <a:rPr lang="en-US" sz="3600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Valdilea</a:t>
            </a:r>
            <a:r>
              <a:rPr lang="en-US" dirty="0"/>
              <a:t> G. </a:t>
            </a:r>
            <a:r>
              <a:rPr lang="en-US" dirty="0" err="1"/>
              <a:t>Veloso</a:t>
            </a:r>
            <a:endParaRPr lang="en-US" dirty="0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F1201BC-B42D-47E9-AF6D-6D0EC3F09DC9}"/>
              </a:ext>
            </a:extLst>
          </p:cNvPr>
          <p:cNvGrpSpPr/>
          <p:nvPr/>
        </p:nvGrpSpPr>
        <p:grpSpPr>
          <a:xfrm>
            <a:off x="5416460" y="4456147"/>
            <a:ext cx="1349629" cy="369332"/>
            <a:chOff x="5416460" y="4415842"/>
            <a:chExt cx="1349629" cy="3693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460" y="4469585"/>
              <a:ext cx="266777" cy="26677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638857" y="4415842"/>
              <a:ext cx="11272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@</a:t>
              </a:r>
              <a:r>
                <a:rPr lang="en-US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Valdilea</a:t>
              </a: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8" name="Subtitle 2"/>
          <p:cNvSpPr txBox="1">
            <a:spLocks/>
          </p:cNvSpPr>
          <p:nvPr/>
        </p:nvSpPr>
        <p:spPr>
          <a:xfrm>
            <a:off x="2225798" y="5309063"/>
            <a:ext cx="7740404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Share your thoughts on this presentation with </a:t>
            </a:r>
            <a:r>
              <a:rPr lang="en-US" sz="2000" b="1" dirty="0">
                <a:solidFill>
                  <a:srgbClr val="FF0000"/>
                </a:solidFill>
              </a:rPr>
              <a:t>#IAS2019</a:t>
            </a:r>
          </a:p>
        </p:txBody>
      </p:sp>
    </p:spTree>
    <p:extLst>
      <p:ext uri="{BB962C8B-B14F-4D97-AF65-F5344CB8AC3E}">
        <p14:creationId xmlns:p14="http://schemas.microsoft.com/office/powerpoint/2010/main" val="3651090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03DFD-74F9-4685-B8C3-306CAF4B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2283862"/>
            <a:ext cx="10691040" cy="1143000"/>
          </a:xfrm>
        </p:spPr>
        <p:txBody>
          <a:bodyPr>
            <a:normAutofit fontScale="90000"/>
          </a:bodyPr>
          <a:lstStyle/>
          <a:p>
            <a:r>
              <a:rPr lang="pt-BR" dirty="0" err="1"/>
              <a:t>What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best</a:t>
            </a:r>
            <a:r>
              <a:rPr lang="pt-BR" dirty="0"/>
              <a:t> </a:t>
            </a:r>
            <a:r>
              <a:rPr lang="pt-BR" dirty="0" err="1"/>
              <a:t>frequency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screening</a:t>
            </a:r>
            <a:r>
              <a:rPr lang="pt-BR" dirty="0"/>
              <a:t> for </a:t>
            </a:r>
            <a:r>
              <a:rPr lang="pt-BR" dirty="0" err="1"/>
              <a:t>Chlamydia</a:t>
            </a:r>
            <a:r>
              <a:rPr lang="pt-BR" dirty="0"/>
              <a:t> &amp; </a:t>
            </a:r>
            <a:r>
              <a:rPr lang="pt-BR" dirty="0" err="1"/>
              <a:t>gonococcus</a:t>
            </a:r>
            <a:r>
              <a:rPr lang="pt-BR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692459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B68C3E-DE3D-401B-8547-89C493583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Frequency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STI </a:t>
            </a:r>
            <a:r>
              <a:rPr lang="pt-BR" dirty="0" err="1"/>
              <a:t>Screening</a:t>
            </a:r>
            <a:endParaRPr lang="pt-BR" dirty="0"/>
          </a:p>
        </p:txBody>
      </p:sp>
      <p:pic>
        <p:nvPicPr>
          <p:cNvPr id="2050" name="Picture 2" descr="http://www.aids.gov.br/sites/default/files/noticia/2019/66451/materia_pcdt_ist.png">
            <a:extLst>
              <a:ext uri="{FF2B5EF4-FFF2-40B4-BE49-F238E27FC236}">
                <a16:creationId xmlns:a16="http://schemas.microsoft.com/office/drawing/2014/main" id="{C786FA04-DE44-4F50-AC76-4B484034C6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844824"/>
            <a:ext cx="5563376" cy="350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B34074C-F6E6-4CE3-9919-25AE409B3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2276872"/>
            <a:ext cx="5781675" cy="64807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42B9DB7-3798-44E6-92A9-BA4408C19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21" y="1844824"/>
            <a:ext cx="57150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90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F4CBF-8C14-440E-A820-25F01BD9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228600"/>
            <a:ext cx="10691040" cy="824136"/>
          </a:xfrm>
        </p:spPr>
        <p:txBody>
          <a:bodyPr/>
          <a:lstStyle/>
          <a:p>
            <a:r>
              <a:rPr lang="pt-BR" dirty="0" err="1"/>
              <a:t>Sampling</a:t>
            </a:r>
            <a:r>
              <a:rPr lang="pt-BR" dirty="0"/>
              <a:t> Sites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5A271B6-D258-4E5F-AED6-A6C2AA143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365935" y="-25315"/>
            <a:ext cx="7106158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Espaço Reservado para Conteúdo 11">
            <a:extLst>
              <a:ext uri="{FF2B5EF4-FFF2-40B4-BE49-F238E27FC236}">
                <a16:creationId xmlns:a16="http://schemas.microsoft.com/office/drawing/2014/main" id="{331084BB-AC50-4351-9345-05A6FE443F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017224"/>
              </p:ext>
            </p:extLst>
          </p:nvPr>
        </p:nvGraphicFramePr>
        <p:xfrm>
          <a:off x="2171564" y="1264187"/>
          <a:ext cx="7848872" cy="45818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27930">
                  <a:extLst>
                    <a:ext uri="{9D8B030D-6E8A-4147-A177-3AD203B41FA5}">
                      <a16:colId xmlns:a16="http://schemas.microsoft.com/office/drawing/2014/main" val="1525803444"/>
                    </a:ext>
                  </a:extLst>
                </a:gridCol>
                <a:gridCol w="1766995">
                  <a:extLst>
                    <a:ext uri="{9D8B030D-6E8A-4147-A177-3AD203B41FA5}">
                      <a16:colId xmlns:a16="http://schemas.microsoft.com/office/drawing/2014/main" val="1343002785"/>
                    </a:ext>
                  </a:extLst>
                </a:gridCol>
                <a:gridCol w="1553947">
                  <a:extLst>
                    <a:ext uri="{9D8B030D-6E8A-4147-A177-3AD203B41FA5}">
                      <a16:colId xmlns:a16="http://schemas.microsoft.com/office/drawing/2014/main" val="3686619717"/>
                    </a:ext>
                  </a:extLst>
                </a:gridCol>
              </a:tblGrid>
              <a:tr h="47322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Missing diagnosis with urine sampling only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350" marR="6350" marT="635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88983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 err="1">
                          <a:effectLst/>
                          <a:latin typeface="Franklin Gothic Book" panose="020B0503020102020204" pitchFamily="34" charset="0"/>
                        </a:rPr>
                        <a:t>Gonococcus</a:t>
                      </a:r>
                      <a:r>
                        <a:rPr lang="pt-BR" sz="1800" b="1" u="none" strike="noStrike" dirty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pt-BR" sz="1800" b="1" u="none" strike="noStrike" dirty="0" err="1">
                          <a:effectLst/>
                          <a:latin typeface="Franklin Gothic Book" panose="020B0503020102020204" pitchFamily="34" charset="0"/>
                        </a:rPr>
                        <a:t>Infection</a:t>
                      </a:r>
                      <a:endParaRPr lang="pt-BR" sz="1800" b="1" i="0" u="none" strike="noStrike" dirty="0">
                        <a:solidFill>
                          <a:srgbClr val="50005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635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6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  <a:latin typeface="Franklin Gothic Book" panose="020B0503020102020204" pitchFamily="34" charset="0"/>
                        </a:rPr>
                        <a:t>n</a:t>
                      </a:r>
                      <a:endParaRPr lang="pt-BR" sz="1800" b="1" i="0" u="none" strike="noStrike" dirty="0">
                        <a:solidFill>
                          <a:srgbClr val="50005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350" marR="6350" marT="635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E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  <a:latin typeface="Franklin Gothic Book" panose="020B0503020102020204" pitchFamily="34" charset="0"/>
                        </a:rPr>
                        <a:t>% </a:t>
                      </a:r>
                      <a:endParaRPr lang="pt-BR" sz="1800" b="1" i="0" u="none" strike="noStrike" dirty="0">
                        <a:solidFill>
                          <a:srgbClr val="50005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350" marR="6350" marT="635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071158"/>
                  </a:ext>
                </a:extLst>
              </a:tr>
              <a:tr h="3970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spc="30" baseline="0" dirty="0">
                          <a:effectLst/>
                          <a:latin typeface="Franklin Gothic Book" panose="020B0503020102020204" pitchFamily="34" charset="0"/>
                        </a:rPr>
                        <a:t>Urine -</a:t>
                      </a:r>
                      <a:endParaRPr lang="pt-BR" sz="1600" b="1" i="0" u="none" strike="noStrike" spc="30" baseline="0" dirty="0">
                        <a:solidFill>
                          <a:srgbClr val="50005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0" marR="144000" marT="635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2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  <a:latin typeface="Franklin Gothic Book" panose="020B0503020102020204" pitchFamily="34" charset="0"/>
                        </a:rPr>
                        <a:t>437</a:t>
                      </a:r>
                      <a:endParaRPr lang="pt-BR" sz="1800" b="0" i="0" u="none" strike="noStrike" dirty="0">
                        <a:solidFill>
                          <a:srgbClr val="50005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350" marR="6350" marT="635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50005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350" marR="6350" marT="635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678378"/>
                  </a:ext>
                </a:extLst>
              </a:tr>
              <a:tr h="3970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spc="30" baseline="0" dirty="0" err="1">
                          <a:effectLst/>
                          <a:latin typeface="Franklin Gothic Book" panose="020B0503020102020204" pitchFamily="34" charset="0"/>
                        </a:rPr>
                        <a:t>Rectal</a:t>
                      </a:r>
                      <a:r>
                        <a:rPr lang="pt-BR" sz="1600" b="1" u="none" strike="noStrike" spc="30" baseline="0" dirty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pt-BR" sz="1600" b="1" u="none" strike="noStrike" spc="30" baseline="0" dirty="0" err="1">
                          <a:effectLst/>
                          <a:latin typeface="Franklin Gothic Book" panose="020B0503020102020204" pitchFamily="34" charset="0"/>
                        </a:rPr>
                        <a:t>Swab</a:t>
                      </a:r>
                      <a:r>
                        <a:rPr lang="pt-BR" sz="1600" b="1" u="none" strike="noStrike" spc="30" baseline="0" dirty="0">
                          <a:effectLst/>
                          <a:latin typeface="Franklin Gothic Book" panose="020B0503020102020204" pitchFamily="34" charset="0"/>
                        </a:rPr>
                        <a:t> +</a:t>
                      </a:r>
                      <a:endParaRPr lang="pt-BR" sz="1600" b="1" i="0" u="none" strike="noStrike" spc="30" baseline="0" dirty="0">
                        <a:solidFill>
                          <a:srgbClr val="50005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0" marR="144000" marT="635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2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  <a:latin typeface="Franklin Gothic Book" panose="020B0503020102020204" pitchFamily="34" charset="0"/>
                        </a:rPr>
                        <a:t>31</a:t>
                      </a:r>
                      <a:endParaRPr lang="pt-BR" sz="1800" b="0" i="0" u="none" strike="noStrike" dirty="0">
                        <a:solidFill>
                          <a:srgbClr val="50005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350" marR="6350" marT="635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  <a:latin typeface="Franklin Gothic Book" panose="020B0503020102020204" pitchFamily="34" charset="0"/>
                        </a:rPr>
                        <a:t>7,10%</a:t>
                      </a:r>
                      <a:endParaRPr lang="pt-BR" sz="1800" b="1" i="0" u="none" strike="noStrike" dirty="0">
                        <a:solidFill>
                          <a:srgbClr val="50005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350" marR="6350" marT="635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846137"/>
                  </a:ext>
                </a:extLst>
              </a:tr>
              <a:tr h="3970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spc="30" baseline="0" dirty="0" err="1">
                          <a:effectLst/>
                          <a:latin typeface="Franklin Gothic Book" panose="020B0503020102020204" pitchFamily="34" charset="0"/>
                        </a:rPr>
                        <a:t>Orofaringeal</a:t>
                      </a:r>
                      <a:r>
                        <a:rPr lang="pt-BR" sz="1600" b="1" u="none" strike="noStrike" spc="30" baseline="0" dirty="0">
                          <a:effectLst/>
                          <a:latin typeface="Franklin Gothic Book" panose="020B0503020102020204" pitchFamily="34" charset="0"/>
                        </a:rPr>
                        <a:t> +</a:t>
                      </a:r>
                      <a:endParaRPr lang="pt-BR" sz="1600" b="1" i="0" u="none" strike="noStrike" spc="30" baseline="0" dirty="0">
                        <a:solidFill>
                          <a:srgbClr val="50005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0" marR="144000" marT="635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2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  <a:latin typeface="Franklin Gothic Book" panose="020B0503020102020204" pitchFamily="34" charset="0"/>
                        </a:rPr>
                        <a:t>13</a:t>
                      </a:r>
                      <a:endParaRPr lang="pt-BR" sz="1800" b="0" i="0" u="none" strike="noStrike" dirty="0">
                        <a:solidFill>
                          <a:srgbClr val="50005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350" marR="6350" marT="635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  <a:latin typeface="Franklin Gothic Book" panose="020B0503020102020204" pitchFamily="34" charset="0"/>
                        </a:rPr>
                        <a:t>3,00%</a:t>
                      </a:r>
                      <a:endParaRPr lang="pt-BR" sz="1800" b="0" i="0" u="none" strike="noStrike" dirty="0">
                        <a:solidFill>
                          <a:srgbClr val="50005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350" marR="6350" marT="635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724518"/>
                  </a:ext>
                </a:extLst>
              </a:tr>
              <a:tr h="348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spc="30" baseline="0" dirty="0">
                          <a:effectLst/>
                          <a:latin typeface="Franklin Gothic Book" panose="020B0503020102020204" pitchFamily="34" charset="0"/>
                        </a:rPr>
                        <a:t>Oro </a:t>
                      </a:r>
                      <a:r>
                        <a:rPr lang="pt-BR" sz="1600" b="1" u="none" strike="noStrike" spc="30" baseline="0" dirty="0" err="1">
                          <a:effectLst/>
                          <a:latin typeface="Franklin Gothic Book" panose="020B0503020102020204" pitchFamily="34" charset="0"/>
                        </a:rPr>
                        <a:t>or</a:t>
                      </a:r>
                      <a:r>
                        <a:rPr lang="pt-BR" sz="1600" b="1" u="none" strike="noStrike" spc="30" baseline="0" dirty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pt-BR" sz="1600" b="1" u="none" strike="noStrike" spc="30" baseline="0" dirty="0" err="1">
                          <a:effectLst/>
                          <a:latin typeface="Franklin Gothic Book" panose="020B0503020102020204" pitchFamily="34" charset="0"/>
                        </a:rPr>
                        <a:t>Rectal</a:t>
                      </a:r>
                      <a:r>
                        <a:rPr lang="pt-BR" sz="1600" b="1" u="none" strike="noStrike" spc="30" baseline="0" dirty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pt-BR" sz="1600" b="1" u="none" strike="noStrike" spc="30" baseline="0" dirty="0" err="1">
                          <a:effectLst/>
                          <a:latin typeface="Franklin Gothic Book" panose="020B0503020102020204" pitchFamily="34" charset="0"/>
                        </a:rPr>
                        <a:t>Swabs</a:t>
                      </a:r>
                      <a:r>
                        <a:rPr lang="pt-BR" sz="1600" b="1" u="none" strike="noStrike" spc="30" baseline="0" dirty="0">
                          <a:effectLst/>
                          <a:latin typeface="Franklin Gothic Book" panose="020B0503020102020204" pitchFamily="34" charset="0"/>
                        </a:rPr>
                        <a:t> +</a:t>
                      </a:r>
                      <a:endParaRPr lang="pt-BR" sz="1600" b="1" i="0" u="none" strike="noStrike" spc="30" baseline="0" dirty="0">
                        <a:solidFill>
                          <a:srgbClr val="50005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0" marR="144000" marT="635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2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  <a:latin typeface="Franklin Gothic Book" panose="020B0503020102020204" pitchFamily="34" charset="0"/>
                        </a:rPr>
                        <a:t>44</a:t>
                      </a:r>
                      <a:endParaRPr lang="pt-BR" sz="1800" b="0" i="0" u="none" strike="noStrike" dirty="0">
                        <a:solidFill>
                          <a:srgbClr val="50005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350" marR="6350" marT="635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  <a:latin typeface="Franklin Gothic Book" panose="020B0503020102020204" pitchFamily="34" charset="0"/>
                        </a:rPr>
                        <a:t>10,10%</a:t>
                      </a:r>
                      <a:endParaRPr lang="pt-BR" sz="1800" b="1" i="0" u="none" strike="noStrike" dirty="0">
                        <a:solidFill>
                          <a:srgbClr val="50005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350" marR="6350" marT="635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780154"/>
                  </a:ext>
                </a:extLst>
              </a:tr>
              <a:tr h="47637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Chlamydia</a:t>
                      </a:r>
                      <a:r>
                        <a:rPr lang="pt-B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Infection</a:t>
                      </a:r>
                      <a:endParaRPr lang="pt-BR" sz="1800" b="1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144000" marR="144000" marT="635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6E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800" b="0" i="0" u="none" strike="noStrike" dirty="0">
                        <a:solidFill>
                          <a:srgbClr val="50005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350" marR="6350" marT="635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EC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800" b="0" i="0" u="none" strike="noStrike" dirty="0">
                        <a:solidFill>
                          <a:srgbClr val="50005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350" marR="6350" marT="635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409471"/>
                  </a:ext>
                </a:extLst>
              </a:tr>
              <a:tr h="3970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spc="30" baseline="0" dirty="0">
                          <a:effectLst/>
                          <a:latin typeface="Franklin Gothic Book" panose="020B0503020102020204" pitchFamily="34" charset="0"/>
                        </a:rPr>
                        <a:t>Urine -</a:t>
                      </a:r>
                      <a:endParaRPr lang="pt-BR" sz="1600" b="1" i="0" u="none" strike="noStrike" spc="30" baseline="0" dirty="0">
                        <a:solidFill>
                          <a:srgbClr val="50005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0" marR="144000" marT="635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2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  <a:latin typeface="Franklin Gothic Book" panose="020B0503020102020204" pitchFamily="34" charset="0"/>
                        </a:rPr>
                        <a:t>432</a:t>
                      </a:r>
                      <a:endParaRPr lang="pt-BR" sz="1800" b="0" i="0" u="none" strike="noStrike" dirty="0">
                        <a:solidFill>
                          <a:srgbClr val="50005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350" marR="6350" marT="635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50005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350" marR="6350" marT="635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786939"/>
                  </a:ext>
                </a:extLst>
              </a:tr>
              <a:tr h="3970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spc="30" baseline="0" dirty="0" err="1">
                          <a:effectLst/>
                          <a:latin typeface="Franklin Gothic Book" panose="020B0503020102020204" pitchFamily="34" charset="0"/>
                        </a:rPr>
                        <a:t>Rectal</a:t>
                      </a:r>
                      <a:r>
                        <a:rPr lang="pt-BR" sz="1600" b="1" u="none" strike="noStrike" spc="30" baseline="0" dirty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pt-BR" sz="1600" b="1" u="none" strike="noStrike" spc="30" baseline="0" dirty="0" err="1">
                          <a:effectLst/>
                          <a:latin typeface="Franklin Gothic Book" panose="020B0503020102020204" pitchFamily="34" charset="0"/>
                        </a:rPr>
                        <a:t>Swab</a:t>
                      </a:r>
                      <a:r>
                        <a:rPr lang="pt-BR" sz="1600" b="1" u="none" strike="noStrike" spc="30" baseline="0" dirty="0">
                          <a:effectLst/>
                          <a:latin typeface="Franklin Gothic Book" panose="020B0503020102020204" pitchFamily="34" charset="0"/>
                        </a:rPr>
                        <a:t> +</a:t>
                      </a:r>
                      <a:endParaRPr lang="pt-BR" sz="1600" b="1" i="0" u="none" strike="noStrike" spc="30" baseline="0" dirty="0">
                        <a:solidFill>
                          <a:srgbClr val="50005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0" marR="144000" marT="635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2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  <a:latin typeface="Franklin Gothic Book" panose="020B0503020102020204" pitchFamily="34" charset="0"/>
                        </a:rPr>
                        <a:t>52</a:t>
                      </a:r>
                      <a:endParaRPr lang="pt-BR" sz="1800" b="0" i="0" u="none" strike="noStrike" dirty="0">
                        <a:solidFill>
                          <a:srgbClr val="50005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350" marR="6350" marT="635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  <a:latin typeface="Franklin Gothic Book" panose="020B0503020102020204" pitchFamily="34" charset="0"/>
                        </a:rPr>
                        <a:t>12,00%</a:t>
                      </a:r>
                      <a:endParaRPr lang="pt-BR" sz="1800" b="1" i="0" u="none" strike="noStrike" dirty="0">
                        <a:solidFill>
                          <a:srgbClr val="50005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350" marR="6350" marT="635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790306"/>
                  </a:ext>
                </a:extLst>
              </a:tr>
              <a:tr h="3970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spc="30" baseline="0" dirty="0" err="1">
                          <a:effectLst/>
                          <a:latin typeface="Franklin Gothic Book" panose="020B0503020102020204" pitchFamily="34" charset="0"/>
                        </a:rPr>
                        <a:t>Orofaringeal</a:t>
                      </a:r>
                      <a:r>
                        <a:rPr lang="pt-BR" sz="1600" b="1" u="none" strike="noStrike" spc="30" baseline="0" dirty="0">
                          <a:effectLst/>
                          <a:latin typeface="Franklin Gothic Book" panose="020B0503020102020204" pitchFamily="34" charset="0"/>
                        </a:rPr>
                        <a:t> +</a:t>
                      </a:r>
                      <a:endParaRPr lang="pt-BR" sz="1600" b="1" i="0" u="none" strike="noStrike" spc="30" baseline="0" dirty="0">
                        <a:solidFill>
                          <a:srgbClr val="50005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0" marR="144000" marT="635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2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  <a:endParaRPr lang="pt-BR" sz="1800" b="0" i="0" u="none" strike="noStrike" dirty="0">
                        <a:solidFill>
                          <a:srgbClr val="50005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350" marR="6350" marT="635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  <a:latin typeface="Franklin Gothic Book" panose="020B0503020102020204" pitchFamily="34" charset="0"/>
                        </a:rPr>
                        <a:t>1,20%</a:t>
                      </a:r>
                      <a:endParaRPr lang="pt-BR" sz="1800" b="0" i="0" u="none" strike="noStrike" dirty="0">
                        <a:solidFill>
                          <a:srgbClr val="50005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350" marR="6350" marT="635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737219"/>
                  </a:ext>
                </a:extLst>
              </a:tr>
              <a:tr h="3970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spc="30" baseline="0" dirty="0">
                          <a:effectLst/>
                          <a:latin typeface="Franklin Gothic Book" panose="020B0503020102020204" pitchFamily="34" charset="0"/>
                        </a:rPr>
                        <a:t>Oro </a:t>
                      </a:r>
                      <a:r>
                        <a:rPr lang="pt-BR" sz="1600" b="1" u="none" strike="noStrike" spc="30" baseline="0" dirty="0" err="1">
                          <a:effectLst/>
                          <a:latin typeface="Franklin Gothic Book" panose="020B0503020102020204" pitchFamily="34" charset="0"/>
                        </a:rPr>
                        <a:t>or</a:t>
                      </a:r>
                      <a:r>
                        <a:rPr lang="pt-BR" sz="1600" b="1" u="none" strike="noStrike" spc="30" baseline="0" dirty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pt-BR" sz="1600" b="1" u="none" strike="noStrike" spc="30" baseline="0" dirty="0" err="1">
                          <a:effectLst/>
                          <a:latin typeface="Franklin Gothic Book" panose="020B0503020102020204" pitchFamily="34" charset="0"/>
                        </a:rPr>
                        <a:t>Rectal</a:t>
                      </a:r>
                      <a:r>
                        <a:rPr lang="pt-BR" sz="1600" b="1" u="none" strike="noStrike" spc="30" baseline="0" dirty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pt-BR" sz="1600" b="1" u="none" strike="noStrike" spc="30" baseline="0" dirty="0" err="1">
                          <a:effectLst/>
                          <a:latin typeface="Franklin Gothic Book" panose="020B0503020102020204" pitchFamily="34" charset="0"/>
                        </a:rPr>
                        <a:t>Swabs</a:t>
                      </a:r>
                      <a:r>
                        <a:rPr lang="pt-BR" sz="1600" b="1" u="none" strike="noStrike" spc="30" baseline="0" dirty="0">
                          <a:effectLst/>
                          <a:latin typeface="Franklin Gothic Book" panose="020B0503020102020204" pitchFamily="34" charset="0"/>
                        </a:rPr>
                        <a:t> +</a:t>
                      </a:r>
                      <a:endParaRPr lang="pt-BR" sz="1600" b="1" i="0" u="none" strike="noStrike" spc="30" baseline="0" dirty="0">
                        <a:solidFill>
                          <a:srgbClr val="50005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0" marR="144000" marT="635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2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  <a:latin typeface="Franklin Gothic Book" panose="020B0503020102020204" pitchFamily="34" charset="0"/>
                        </a:rPr>
                        <a:t>57</a:t>
                      </a:r>
                      <a:endParaRPr lang="pt-BR" sz="1800" b="0" i="0" u="none" strike="noStrike" dirty="0">
                        <a:solidFill>
                          <a:srgbClr val="50005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350" marR="6350" marT="635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  <a:latin typeface="Franklin Gothic Book" panose="020B0503020102020204" pitchFamily="34" charset="0"/>
                        </a:rPr>
                        <a:t>13,20%</a:t>
                      </a:r>
                      <a:endParaRPr lang="pt-BR" sz="1800" b="1" i="0" u="none" strike="noStrike" dirty="0">
                        <a:solidFill>
                          <a:srgbClr val="50005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350" marR="6350" marT="635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799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029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4AE57-25CA-40F9-92C8-25E350ABE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Central </a:t>
            </a:r>
            <a:r>
              <a:rPr lang="pt-BR" dirty="0" err="1"/>
              <a:t>laoratories</a:t>
            </a:r>
            <a:r>
              <a:rPr lang="pt-BR" dirty="0"/>
              <a:t> for STI Molecular </a:t>
            </a:r>
            <a:r>
              <a:rPr lang="pt-BR" dirty="0" err="1"/>
              <a:t>diagnosis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9061DA-F736-4B0A-9AD5-A8A070415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central </a:t>
            </a:r>
            <a:r>
              <a:rPr lang="pt-BR" dirty="0" err="1"/>
              <a:t>laboratory</a:t>
            </a:r>
            <a:r>
              <a:rPr lang="pt-BR" dirty="0"/>
              <a:t> (LACEN)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vailable</a:t>
            </a:r>
            <a:r>
              <a:rPr lang="pt-BR" dirty="0"/>
              <a:t> in </a:t>
            </a:r>
            <a:r>
              <a:rPr lang="pt-BR" dirty="0" err="1"/>
              <a:t>each</a:t>
            </a:r>
            <a:r>
              <a:rPr lang="pt-BR" dirty="0"/>
              <a:t> </a:t>
            </a:r>
            <a:r>
              <a:rPr lang="pt-BR" dirty="0" err="1"/>
              <a:t>one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27Brazilian </a:t>
            </a:r>
            <a:r>
              <a:rPr lang="pt-BR" dirty="0" err="1"/>
              <a:t>States</a:t>
            </a:r>
            <a:r>
              <a:rPr lang="pt-BR" dirty="0"/>
              <a:t>. </a:t>
            </a:r>
          </a:p>
          <a:p>
            <a:r>
              <a:rPr lang="pt-BR" dirty="0"/>
              <a:t>The </a:t>
            </a:r>
            <a:r>
              <a:rPr lang="pt-BR" dirty="0" err="1"/>
              <a:t>laboratory</a:t>
            </a:r>
            <a:r>
              <a:rPr lang="pt-BR" dirty="0"/>
              <a:t> </a:t>
            </a:r>
            <a:r>
              <a:rPr lang="pt-BR" dirty="0" err="1"/>
              <a:t>will</a:t>
            </a:r>
            <a:r>
              <a:rPr lang="pt-BR" dirty="0"/>
              <a:t>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referal</a:t>
            </a:r>
            <a:r>
              <a:rPr lang="pt-BR" dirty="0"/>
              <a:t> </a:t>
            </a:r>
            <a:r>
              <a:rPr lang="pt-BR" dirty="0" err="1"/>
              <a:t>laboratories</a:t>
            </a:r>
            <a:r>
              <a:rPr lang="pt-BR" dirty="0"/>
              <a:t> for STI </a:t>
            </a:r>
            <a:r>
              <a:rPr lang="pt-BR" dirty="0" err="1"/>
              <a:t>screening</a:t>
            </a:r>
            <a:r>
              <a:rPr lang="pt-B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97098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7268E8-D98F-49CC-8F03-5CEFA06B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PrEP</a:t>
            </a:r>
            <a:r>
              <a:rPr lang="pt-BR" dirty="0"/>
              <a:t> </a:t>
            </a:r>
            <a:r>
              <a:rPr lang="pt-BR" dirty="0" err="1"/>
              <a:t>expansion</a:t>
            </a:r>
            <a:r>
              <a:rPr lang="pt-BR" dirty="0"/>
              <a:t> in </a:t>
            </a:r>
            <a:r>
              <a:rPr lang="pt-BR" dirty="0" err="1"/>
              <a:t>Brazil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D55277-1936-4A63-B563-FFA420D3E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The </a:t>
            </a:r>
            <a:r>
              <a:rPr lang="pt-BR" dirty="0" err="1"/>
              <a:t>Ministry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Health </a:t>
            </a:r>
            <a:r>
              <a:rPr lang="pt-BR" dirty="0" err="1"/>
              <a:t>has</a:t>
            </a:r>
            <a:r>
              <a:rPr lang="pt-BR" dirty="0"/>
              <a:t> </a:t>
            </a:r>
            <a:r>
              <a:rPr lang="pt-BR" dirty="0" err="1"/>
              <a:t>already</a:t>
            </a:r>
            <a:r>
              <a:rPr lang="pt-BR" dirty="0"/>
              <a:t> </a:t>
            </a:r>
            <a:r>
              <a:rPr lang="pt-BR" dirty="0" err="1"/>
              <a:t>secured</a:t>
            </a:r>
            <a:r>
              <a:rPr lang="pt-BR" dirty="0"/>
              <a:t> </a:t>
            </a:r>
            <a:r>
              <a:rPr lang="pt-BR" dirty="0" err="1"/>
              <a:t>funds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expand</a:t>
            </a:r>
            <a:r>
              <a:rPr lang="pt-BR" dirty="0"/>
              <a:t> </a:t>
            </a:r>
            <a:r>
              <a:rPr lang="pt-BR" dirty="0" err="1"/>
              <a:t>PrEP</a:t>
            </a:r>
            <a:r>
              <a:rPr lang="pt-BR" dirty="0"/>
              <a:t> </a:t>
            </a:r>
            <a:r>
              <a:rPr lang="pt-BR" dirty="0" err="1"/>
              <a:t>services</a:t>
            </a:r>
            <a:r>
              <a:rPr lang="pt-BR" dirty="0"/>
              <a:t> </a:t>
            </a:r>
            <a:r>
              <a:rPr lang="pt-BR" dirty="0" err="1"/>
              <a:t>building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VCTs</a:t>
            </a:r>
            <a:r>
              <a:rPr lang="pt-BR" dirty="0"/>
              <a:t> </a:t>
            </a:r>
            <a:r>
              <a:rPr lang="pt-BR" dirty="0" err="1"/>
              <a:t>Units</a:t>
            </a:r>
            <a:r>
              <a:rPr lang="pt-BR" dirty="0"/>
              <a:t>,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will</a:t>
            </a:r>
            <a:r>
              <a:rPr lang="pt-BR" dirty="0"/>
              <a:t> </a:t>
            </a:r>
            <a:r>
              <a:rPr lang="pt-BR" dirty="0" err="1"/>
              <a:t>provide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full </a:t>
            </a:r>
            <a:r>
              <a:rPr lang="pt-BR" dirty="0" err="1"/>
              <a:t>services</a:t>
            </a:r>
            <a:r>
              <a:rPr lang="pt-BR" dirty="0"/>
              <a:t> </a:t>
            </a:r>
            <a:r>
              <a:rPr lang="pt-BR" dirty="0" err="1"/>
              <a:t>involved</a:t>
            </a:r>
            <a:r>
              <a:rPr lang="pt-BR" dirty="0"/>
              <a:t> in HIV </a:t>
            </a:r>
            <a:r>
              <a:rPr lang="pt-BR" dirty="0" err="1"/>
              <a:t>Combination</a:t>
            </a:r>
            <a:r>
              <a:rPr lang="pt-BR" dirty="0"/>
              <a:t> </a:t>
            </a:r>
            <a:r>
              <a:rPr lang="pt-BR" dirty="0" err="1"/>
              <a:t>Prevention</a:t>
            </a:r>
            <a:endParaRPr lang="pt-BR" dirty="0"/>
          </a:p>
          <a:p>
            <a:r>
              <a:rPr lang="pt-BR" dirty="0"/>
              <a:t>The </a:t>
            </a:r>
            <a:r>
              <a:rPr lang="pt-BR" dirty="0" err="1"/>
              <a:t>definiton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Sampling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Frequency</a:t>
            </a:r>
            <a:r>
              <a:rPr lang="pt-BR" dirty="0"/>
              <a:t> </a:t>
            </a:r>
            <a:r>
              <a:rPr lang="pt-BR" dirty="0" err="1"/>
              <a:t>will</a:t>
            </a:r>
            <a:r>
              <a:rPr lang="pt-BR" dirty="0"/>
              <a:t>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essential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plan</a:t>
            </a:r>
            <a:r>
              <a:rPr lang="pt-BR" dirty="0"/>
              <a:t> for </a:t>
            </a:r>
            <a:r>
              <a:rPr lang="pt-BR" dirty="0" err="1"/>
              <a:t>adequate</a:t>
            </a:r>
            <a:r>
              <a:rPr lang="pt-BR" dirty="0"/>
              <a:t> </a:t>
            </a:r>
            <a:r>
              <a:rPr lang="pt-BR" dirty="0" err="1"/>
              <a:t>estructure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procedures </a:t>
            </a:r>
            <a:r>
              <a:rPr lang="pt-BR" dirty="0" err="1"/>
              <a:t>definitions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9813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212452" y="292608"/>
            <a:ext cx="4770438" cy="624256"/>
          </a:xfrm>
        </p:spPr>
        <p:txBody>
          <a:bodyPr>
            <a:normAutofit/>
          </a:bodyPr>
          <a:lstStyle/>
          <a:p>
            <a:pPr algn="l"/>
            <a:r>
              <a:rPr lang="pt-BR" sz="2800" dirty="0" err="1"/>
              <a:t>Acknowledgments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843993" y="2086859"/>
            <a:ext cx="8422095" cy="1479878"/>
          </a:xfrm>
        </p:spPr>
        <p:txBody>
          <a:bodyPr numCol="1">
            <a:noAutofit/>
          </a:bodyPr>
          <a:lstStyle/>
          <a:p>
            <a:pPr>
              <a:lnSpc>
                <a:spcPct val="150000"/>
              </a:lnSpc>
            </a:pPr>
            <a:r>
              <a:rPr lang="pt-BR" sz="2800" dirty="0" err="1"/>
              <a:t>PrEP</a:t>
            </a:r>
            <a:r>
              <a:rPr lang="pt-BR" sz="2800" dirty="0"/>
              <a:t> Brasil, </a:t>
            </a:r>
            <a:r>
              <a:rPr lang="pt-BR" sz="2800" dirty="0" err="1"/>
              <a:t>PreParadas</a:t>
            </a:r>
            <a:r>
              <a:rPr lang="pt-BR" sz="2800" dirty="0"/>
              <a:t> </a:t>
            </a:r>
            <a:r>
              <a:rPr lang="pt-BR" sz="2800" dirty="0" err="1"/>
              <a:t>and</a:t>
            </a:r>
            <a:r>
              <a:rPr lang="pt-BR" sz="2800" dirty="0"/>
              <a:t> </a:t>
            </a:r>
            <a:r>
              <a:rPr lang="pt-BR" sz="2800" dirty="0" err="1"/>
              <a:t>ImPrEP</a:t>
            </a:r>
            <a:r>
              <a:rPr lang="pt-BR" sz="2800" dirty="0"/>
              <a:t> </a:t>
            </a:r>
            <a:r>
              <a:rPr lang="pt-BR" sz="2800" dirty="0" err="1"/>
              <a:t>teams</a:t>
            </a:r>
            <a:endParaRPr lang="pt-BR" sz="2800" dirty="0"/>
          </a:p>
          <a:p>
            <a:pPr>
              <a:lnSpc>
                <a:spcPct val="150000"/>
              </a:lnSpc>
            </a:pPr>
            <a:r>
              <a:rPr lang="pt-BR" sz="2800" dirty="0" err="1"/>
              <a:t>Study</a:t>
            </a:r>
            <a:r>
              <a:rPr lang="pt-BR" sz="2800" dirty="0"/>
              <a:t> </a:t>
            </a:r>
            <a:r>
              <a:rPr lang="pt-BR" sz="2800" dirty="0" err="1"/>
              <a:t>participants</a:t>
            </a:r>
            <a:endParaRPr lang="pt-BR" sz="2800" dirty="0"/>
          </a:p>
          <a:p>
            <a:pPr>
              <a:lnSpc>
                <a:spcPct val="150000"/>
              </a:lnSpc>
            </a:pPr>
            <a:r>
              <a:rPr lang="pt-BR" sz="2800" dirty="0" err="1"/>
              <a:t>Thanks</a:t>
            </a:r>
            <a:r>
              <a:rPr lang="pt-BR" sz="2800" dirty="0"/>
              <a:t> </a:t>
            </a:r>
            <a:r>
              <a:rPr lang="pt-BR" sz="2800" dirty="0" err="1"/>
              <a:t>to</a:t>
            </a:r>
            <a:r>
              <a:rPr lang="pt-BR" sz="2800" dirty="0"/>
              <a:t> </a:t>
            </a:r>
            <a:r>
              <a:rPr lang="pt-BR" sz="2800" dirty="0" err="1"/>
              <a:t>our</a:t>
            </a:r>
            <a:r>
              <a:rPr lang="pt-BR" sz="2800" dirty="0"/>
              <a:t> </a:t>
            </a:r>
            <a:r>
              <a:rPr lang="pt-BR" sz="2800" dirty="0" err="1"/>
              <a:t>sponsors</a:t>
            </a:r>
            <a:r>
              <a:rPr lang="pt-BR" sz="2800" dirty="0"/>
              <a:t> 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335360" y="4725144"/>
            <a:ext cx="11459759" cy="897664"/>
            <a:chOff x="767408" y="4691576"/>
            <a:chExt cx="11086871" cy="868455"/>
          </a:xfrm>
        </p:grpSpPr>
        <p:pic>
          <p:nvPicPr>
            <p:cNvPr id="10" name="Gráfico 9">
              <a:extLst>
                <a:ext uri="{FF2B5EF4-FFF2-40B4-BE49-F238E27FC236}">
                  <a16:creationId xmlns:a16="http://schemas.microsoft.com/office/drawing/2014/main" id="{4ABEDFAE-0919-4103-8F51-CAF4481BC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67408" y="4793946"/>
              <a:ext cx="2016224" cy="663715"/>
            </a:xfrm>
            <a:prstGeom prst="rect">
              <a:avLst/>
            </a:prstGeom>
          </p:spPr>
        </p:pic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0A732C5F-DC57-4D43-AE71-56357C03A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63141" y="4793946"/>
              <a:ext cx="975088" cy="663715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09B1B3A6-7A75-4766-A4F8-2FBCEFCD9B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23893" t="23893" r="26037" b="29682"/>
            <a:stretch/>
          </p:blipFill>
          <p:spPr>
            <a:xfrm>
              <a:off x="3203527" y="4748366"/>
              <a:ext cx="739719" cy="754875"/>
            </a:xfrm>
            <a:prstGeom prst="rect">
              <a:avLst/>
            </a:prstGeom>
          </p:spPr>
        </p:pic>
        <p:pic>
          <p:nvPicPr>
            <p:cNvPr id="13" name="Gráfico 12">
              <a:extLst>
                <a:ext uri="{FF2B5EF4-FFF2-40B4-BE49-F238E27FC236}">
                  <a16:creationId xmlns:a16="http://schemas.microsoft.com/office/drawing/2014/main" id="{7E7A6F34-D273-4165-87C9-E020C3FBB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758124" y="4705860"/>
              <a:ext cx="1085707" cy="839887"/>
            </a:xfrm>
            <a:prstGeom prst="rect">
              <a:avLst/>
            </a:prstGeom>
          </p:spPr>
        </p:pic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FB081BB4-FA46-4446-AACC-B27056E9B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263726" y="4691576"/>
              <a:ext cx="644626" cy="868455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DFE2C86B-A2CF-4F9E-949D-DD7DA07D0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248" y="4763788"/>
              <a:ext cx="3526031" cy="724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851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8E627-A69A-441C-9457-9D650E308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416" y="2780928"/>
            <a:ext cx="10363200" cy="1470025"/>
          </a:xfrm>
        </p:spPr>
        <p:txBody>
          <a:bodyPr>
            <a:normAutofit/>
          </a:bodyPr>
          <a:lstStyle/>
          <a:p>
            <a:r>
              <a:rPr lang="pt-BR" sz="4800" dirty="0" err="1"/>
              <a:t>Thank</a:t>
            </a:r>
            <a:r>
              <a:rPr lang="pt-BR" sz="4800" dirty="0"/>
              <a:t> </a:t>
            </a:r>
            <a:r>
              <a:rPr lang="pt-BR" sz="4800" dirty="0" err="1"/>
              <a:t>You</a:t>
            </a:r>
            <a:r>
              <a:rPr lang="pt-BR" sz="4800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364458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of Interest 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I </a:t>
            </a:r>
            <a:r>
              <a:rPr lang="pt-BR" sz="2400" dirty="0" err="1"/>
              <a:t>have</a:t>
            </a:r>
            <a:r>
              <a:rPr lang="pt-BR" sz="2400" dirty="0"/>
              <a:t> no </a:t>
            </a:r>
            <a:r>
              <a:rPr lang="pt-BR" sz="2400" dirty="0" err="1"/>
              <a:t>conflit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interest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report.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5267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88640"/>
            <a:ext cx="12191999" cy="50462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spcBef>
                <a:spcPts val="95"/>
              </a:spcBef>
              <a:tabLst>
                <a:tab pos="4222750" algn="l"/>
              </a:tabLst>
            </a:pPr>
            <a:r>
              <a:rPr sz="3200" spc="-5" dirty="0"/>
              <a:t>National</a:t>
            </a:r>
            <a:r>
              <a:rPr sz="3200" spc="15" dirty="0"/>
              <a:t> </a:t>
            </a:r>
            <a:r>
              <a:rPr sz="3200" spc="-5" dirty="0"/>
              <a:t>PrEP</a:t>
            </a:r>
            <a:r>
              <a:rPr sz="3200" spc="5" dirty="0"/>
              <a:t> </a:t>
            </a:r>
            <a:r>
              <a:rPr sz="3200" spc="-5" dirty="0"/>
              <a:t>Guideline	(PCDT</a:t>
            </a:r>
            <a:r>
              <a:rPr sz="3200" spc="-70" dirty="0"/>
              <a:t> </a:t>
            </a:r>
            <a:r>
              <a:rPr sz="3200" spc="-5" dirty="0"/>
              <a:t>PrEP)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9336360" y="3140968"/>
            <a:ext cx="1440160" cy="1890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1363" y="836712"/>
            <a:ext cx="11449272" cy="521424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4965" indent="-139065">
              <a:spcBef>
                <a:spcPts val="7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Developed by a special committee of scientific experts and civil</a:t>
            </a:r>
            <a:r>
              <a:rPr sz="2400" spc="2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society.</a:t>
            </a:r>
            <a:endParaRPr sz="2400" dirty="0">
              <a:latin typeface="Calibri"/>
              <a:cs typeface="Calibri"/>
            </a:endParaRPr>
          </a:p>
          <a:p>
            <a:pPr marL="354965" marR="247015" indent="-139065">
              <a:spcBef>
                <a:spcPts val="600"/>
              </a:spcBef>
              <a:buFont typeface="Arial"/>
              <a:buChar char="•"/>
              <a:tabLst>
                <a:tab pos="422909" algn="l"/>
              </a:tabLst>
            </a:pPr>
            <a:r>
              <a:rPr sz="2400" dirty="0"/>
              <a:t>	</a:t>
            </a:r>
            <a:r>
              <a:rPr sz="2400" spc="-5" dirty="0">
                <a:latin typeface="Calibri"/>
                <a:cs typeface="Calibri"/>
              </a:rPr>
              <a:t>National Commission for Technology Incorporation (CONITEC) has  </a:t>
            </a:r>
            <a:r>
              <a:rPr sz="2400" b="1" spc="-5" dirty="0">
                <a:latin typeface="Calibri"/>
                <a:cs typeface="Calibri"/>
              </a:rPr>
              <a:t>recommended the inclusion of PrEP </a:t>
            </a:r>
            <a:r>
              <a:rPr sz="2400" spc="-5" dirty="0">
                <a:latin typeface="Calibri"/>
                <a:cs typeface="Calibri"/>
              </a:rPr>
              <a:t>+ ANVISA regulatory approval of  TDF+FTC (Gilead) in May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2017.</a:t>
            </a:r>
            <a:endParaRPr sz="2400" dirty="0">
              <a:latin typeface="Calibri"/>
              <a:cs typeface="Calibri"/>
            </a:endParaRPr>
          </a:p>
          <a:p>
            <a:pPr>
              <a:spcBef>
                <a:spcPts val="50"/>
              </a:spcBef>
              <a:buFont typeface="Arial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355600" marR="54610" indent="-139700"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The priority target for PrEP are key populations, which concentrate the  highest prevalence of HIV in the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country:</a:t>
            </a:r>
            <a:endParaRPr sz="2400" dirty="0">
              <a:latin typeface="Calibri"/>
              <a:cs typeface="Calibri"/>
            </a:endParaRPr>
          </a:p>
          <a:p>
            <a:pPr marL="889635" lvl="1" indent="-242570">
              <a:spcBef>
                <a:spcPts val="600"/>
              </a:spcBef>
              <a:buFont typeface="Courier New"/>
              <a:buChar char="o"/>
              <a:tabLst>
                <a:tab pos="890269" algn="l"/>
              </a:tabLst>
            </a:pPr>
            <a:r>
              <a:rPr sz="2400" spc="-5" dirty="0">
                <a:latin typeface="Calibri"/>
                <a:cs typeface="Calibri"/>
              </a:rPr>
              <a:t>Gays and other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MSM;</a:t>
            </a:r>
            <a:endParaRPr sz="2400" dirty="0">
              <a:latin typeface="Calibri"/>
              <a:cs typeface="Calibri"/>
            </a:endParaRPr>
          </a:p>
          <a:p>
            <a:pPr marL="889635" lvl="1" indent="-242570">
              <a:spcBef>
                <a:spcPts val="600"/>
              </a:spcBef>
              <a:buFont typeface="Courier New"/>
              <a:buChar char="o"/>
              <a:tabLst>
                <a:tab pos="890269" algn="l"/>
              </a:tabLst>
            </a:pPr>
            <a:r>
              <a:rPr sz="2400" spc="-5" dirty="0">
                <a:latin typeface="Calibri"/>
                <a:cs typeface="Calibri"/>
              </a:rPr>
              <a:t>Trans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people;</a:t>
            </a:r>
            <a:endParaRPr sz="2400" dirty="0">
              <a:latin typeface="Calibri"/>
              <a:cs typeface="Calibri"/>
            </a:endParaRPr>
          </a:p>
          <a:p>
            <a:pPr marL="889635" lvl="1" indent="-242570">
              <a:spcBef>
                <a:spcPts val="600"/>
              </a:spcBef>
              <a:buFont typeface="Courier New"/>
              <a:buChar char="o"/>
              <a:tabLst>
                <a:tab pos="890269" algn="l"/>
              </a:tabLst>
            </a:pPr>
            <a:r>
              <a:rPr sz="2400" spc="-5" dirty="0">
                <a:latin typeface="Calibri"/>
                <a:cs typeface="Calibri"/>
              </a:rPr>
              <a:t>Sex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workers,</a:t>
            </a:r>
            <a:endParaRPr sz="2400" dirty="0">
              <a:latin typeface="Calibri"/>
              <a:cs typeface="Calibri"/>
            </a:endParaRPr>
          </a:p>
          <a:p>
            <a:pPr marL="889635" lvl="1" indent="-242570">
              <a:spcBef>
                <a:spcPts val="600"/>
              </a:spcBef>
              <a:buFont typeface="Courier New"/>
              <a:buChar char="o"/>
              <a:tabLst>
                <a:tab pos="890269" algn="l"/>
              </a:tabLst>
            </a:pPr>
            <a:r>
              <a:rPr sz="2400" spc="-5" dirty="0">
                <a:latin typeface="Calibri"/>
                <a:cs typeface="Calibri"/>
              </a:rPr>
              <a:t>Serodiscordant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couples</a:t>
            </a:r>
            <a:endParaRPr sz="2400" dirty="0">
              <a:latin typeface="Calibri"/>
              <a:cs typeface="Calibri"/>
            </a:endParaRPr>
          </a:p>
          <a:p>
            <a:pPr marR="862330" algn="r">
              <a:spcBef>
                <a:spcPts val="1510"/>
              </a:spcBef>
            </a:pPr>
            <a:r>
              <a:rPr sz="1400" b="1" spc="-10" dirty="0">
                <a:solidFill>
                  <a:srgbClr val="E8303B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www</a:t>
            </a:r>
            <a:r>
              <a:rPr sz="1400" b="1" spc="-5" dirty="0">
                <a:solidFill>
                  <a:srgbClr val="E8303B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.aids.gov.</a:t>
            </a:r>
            <a:r>
              <a:rPr sz="1400" b="1" spc="-10" dirty="0">
                <a:solidFill>
                  <a:srgbClr val="E8303B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br</a:t>
            </a:r>
            <a:r>
              <a:rPr sz="1400" b="1" spc="-5" dirty="0">
                <a:solidFill>
                  <a:srgbClr val="E8303B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/</a:t>
            </a:r>
            <a:r>
              <a:rPr sz="1400" b="1" spc="-10" dirty="0">
                <a:solidFill>
                  <a:srgbClr val="E8303B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p</a:t>
            </a:r>
            <a:r>
              <a:rPr sz="1400" b="1" spc="-5" dirty="0">
                <a:solidFill>
                  <a:srgbClr val="E8303B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c</a:t>
            </a:r>
            <a:r>
              <a:rPr sz="1400" b="1" spc="-10" dirty="0">
                <a:solidFill>
                  <a:srgbClr val="E8303B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d</a:t>
            </a:r>
            <a:r>
              <a:rPr sz="1400" b="1" spc="-5" dirty="0">
                <a:solidFill>
                  <a:srgbClr val="E8303B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t</a:t>
            </a:r>
            <a:endParaRPr sz="1400" b="1" dirty="0">
              <a:solidFill>
                <a:srgbClr val="E8303B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The Brazilian guideline offers </a:t>
            </a:r>
            <a:r>
              <a:rPr sz="2400" b="1" spc="-5" dirty="0">
                <a:latin typeface="Calibri"/>
                <a:cs typeface="Calibri"/>
              </a:rPr>
              <a:t>daily dosing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TDF+FTC.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824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2736093" y="885422"/>
            <a:ext cx="6719814" cy="5124040"/>
            <a:chOff x="2495600" y="885422"/>
            <a:chExt cx="6719814" cy="5124040"/>
          </a:xfrm>
        </p:grpSpPr>
        <p:sp>
          <p:nvSpPr>
            <p:cNvPr id="2" name="object 2"/>
            <p:cNvSpPr/>
            <p:nvPr/>
          </p:nvSpPr>
          <p:spPr>
            <a:xfrm>
              <a:off x="2495600" y="908720"/>
              <a:ext cx="3398246" cy="51007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6280843" y="885422"/>
              <a:ext cx="2934571" cy="51240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260648"/>
            <a:ext cx="12192000" cy="48260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spc="-5" dirty="0">
                <a:latin typeface="Arial"/>
                <a:cs typeface="Arial"/>
              </a:rPr>
              <a:t>PrEP Guideline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App</a:t>
            </a:r>
            <a:endParaRPr sz="3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9427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3764" y="6036421"/>
            <a:ext cx="583188" cy="388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8263738" y="6087554"/>
            <a:ext cx="1835848" cy="303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49460" y="481100"/>
            <a:ext cx="5458708" cy="402376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spcBef>
                <a:spcPts val="91"/>
              </a:spcBef>
            </a:pPr>
            <a:r>
              <a:rPr lang="pt-BR" sz="2539" spc="-18" dirty="0" err="1"/>
              <a:t>Distribution</a:t>
            </a:r>
            <a:r>
              <a:rPr lang="pt-BR" sz="2539" spc="-18" dirty="0"/>
              <a:t> </a:t>
            </a:r>
            <a:r>
              <a:rPr lang="pt-BR" sz="2539" spc="-18" dirty="0" err="1"/>
              <a:t>of</a:t>
            </a:r>
            <a:r>
              <a:rPr lang="pt-BR" sz="2539" spc="-18" dirty="0"/>
              <a:t> </a:t>
            </a:r>
            <a:r>
              <a:rPr lang="pt-BR" sz="2539" spc="-18" dirty="0" err="1"/>
              <a:t>PrEP</a:t>
            </a:r>
            <a:r>
              <a:rPr lang="pt-BR" sz="2539" spc="-18" dirty="0"/>
              <a:t> Services in Brasil</a:t>
            </a:r>
            <a:endParaRPr sz="2539" dirty="0"/>
          </a:p>
        </p:txBody>
      </p:sp>
      <p:sp>
        <p:nvSpPr>
          <p:cNvPr id="5" name="object 5"/>
          <p:cNvSpPr/>
          <p:nvPr/>
        </p:nvSpPr>
        <p:spPr>
          <a:xfrm>
            <a:off x="3106937" y="1776515"/>
            <a:ext cx="1560928" cy="18691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object 20"/>
          <p:cNvSpPr/>
          <p:nvPr/>
        </p:nvSpPr>
        <p:spPr>
          <a:xfrm>
            <a:off x="5425183" y="1096341"/>
            <a:ext cx="4433028" cy="46816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" name="object 21"/>
          <p:cNvSpPr txBox="1"/>
          <p:nvPr/>
        </p:nvSpPr>
        <p:spPr>
          <a:xfrm>
            <a:off x="1963586" y="5885328"/>
            <a:ext cx="3096177" cy="44424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952" spc="-5" dirty="0">
                <a:latin typeface="Calibri"/>
                <a:cs typeface="Calibri"/>
              </a:rPr>
              <a:t>(*) </a:t>
            </a:r>
            <a:r>
              <a:rPr sz="952" dirty="0">
                <a:latin typeface="Calibri"/>
                <a:cs typeface="Calibri"/>
              </a:rPr>
              <a:t>tiveram </a:t>
            </a:r>
            <a:r>
              <a:rPr sz="952" spc="-5" dirty="0">
                <a:latin typeface="Calibri"/>
                <a:cs typeface="Calibri"/>
              </a:rPr>
              <a:t>pelo </a:t>
            </a:r>
            <a:r>
              <a:rPr sz="952" dirty="0">
                <a:latin typeface="Calibri"/>
                <a:cs typeface="Calibri"/>
              </a:rPr>
              <a:t>menos uma </a:t>
            </a:r>
            <a:r>
              <a:rPr sz="952" spc="-5" dirty="0">
                <a:latin typeface="Calibri"/>
                <a:cs typeface="Calibri"/>
              </a:rPr>
              <a:t>dispensação no período</a:t>
            </a:r>
            <a:r>
              <a:rPr sz="952" spc="-100" dirty="0">
                <a:latin typeface="Calibri"/>
                <a:cs typeface="Calibri"/>
              </a:rPr>
              <a:t> </a:t>
            </a:r>
            <a:r>
              <a:rPr sz="952" spc="-5" dirty="0">
                <a:latin typeface="Calibri"/>
                <a:cs typeface="Calibri"/>
              </a:rPr>
              <a:t>analisado</a:t>
            </a:r>
            <a:endParaRPr sz="952">
              <a:latin typeface="Calibri"/>
              <a:cs typeface="Calibri"/>
            </a:endParaRPr>
          </a:p>
          <a:p>
            <a:pPr>
              <a:spcBef>
                <a:spcPts val="18"/>
              </a:spcBef>
            </a:pPr>
            <a:endParaRPr sz="907">
              <a:latin typeface="Times New Roman"/>
              <a:cs typeface="Times New Roman"/>
            </a:endParaRPr>
          </a:p>
          <a:p>
            <a:pPr marL="703074"/>
            <a:r>
              <a:rPr sz="952" dirty="0">
                <a:latin typeface="Calibri"/>
                <a:cs typeface="Calibri"/>
              </a:rPr>
              <a:t>Dados </a:t>
            </a:r>
            <a:r>
              <a:rPr sz="952" spc="-5" dirty="0">
                <a:latin typeface="Calibri"/>
                <a:cs typeface="Calibri"/>
              </a:rPr>
              <a:t>de </a:t>
            </a:r>
            <a:r>
              <a:rPr sz="952" dirty="0">
                <a:latin typeface="Calibri"/>
                <a:cs typeface="Calibri"/>
              </a:rPr>
              <a:t>jan a </a:t>
            </a:r>
            <a:r>
              <a:rPr sz="952" spc="-5" dirty="0">
                <a:latin typeface="Calibri"/>
                <a:cs typeface="Calibri"/>
              </a:rPr>
              <a:t>dez de</a:t>
            </a:r>
            <a:r>
              <a:rPr sz="952" spc="-27" dirty="0">
                <a:latin typeface="Calibri"/>
                <a:cs typeface="Calibri"/>
              </a:rPr>
              <a:t> </a:t>
            </a:r>
            <a:r>
              <a:rPr sz="952" dirty="0">
                <a:latin typeface="Calibri"/>
                <a:cs typeface="Calibri"/>
              </a:rPr>
              <a:t>2018</a:t>
            </a:r>
            <a:endParaRPr sz="952">
              <a:latin typeface="Calibri"/>
              <a:cs typeface="Calibri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8899561-1975-4F3A-B783-6533578CDCF5}"/>
              </a:ext>
            </a:extLst>
          </p:cNvPr>
          <p:cNvSpPr txBox="1"/>
          <p:nvPr/>
        </p:nvSpPr>
        <p:spPr>
          <a:xfrm>
            <a:off x="7864355" y="710729"/>
            <a:ext cx="447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- </a:t>
            </a:r>
            <a:r>
              <a:rPr lang="pt-BR" sz="2400" b="1" dirty="0" err="1"/>
              <a:t>By</a:t>
            </a:r>
            <a:r>
              <a:rPr lang="pt-BR" sz="2400" b="1" dirty="0"/>
              <a:t> </a:t>
            </a:r>
            <a:r>
              <a:rPr lang="pt-BR" sz="2400" b="1" dirty="0" err="1"/>
              <a:t>June</a:t>
            </a:r>
            <a:r>
              <a:rPr lang="pt-BR" sz="2400" b="1" dirty="0"/>
              <a:t> 2019: 196 </a:t>
            </a:r>
            <a:r>
              <a:rPr lang="pt-BR" sz="2400" b="1" dirty="0" err="1"/>
              <a:t>PrEP</a:t>
            </a:r>
            <a:r>
              <a:rPr lang="pt-BR" sz="2400" b="1" dirty="0"/>
              <a:t> </a:t>
            </a:r>
            <a:r>
              <a:rPr lang="pt-BR" sz="2400" b="1" dirty="0" err="1"/>
              <a:t>services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22054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B68C3E-DE3D-401B-8547-89C493583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Updated</a:t>
            </a:r>
            <a:r>
              <a:rPr lang="pt-BR" dirty="0"/>
              <a:t> </a:t>
            </a:r>
            <a:r>
              <a:rPr lang="pt-BR" dirty="0" err="1"/>
              <a:t>Guidelines</a:t>
            </a:r>
            <a:r>
              <a:rPr lang="pt-BR" dirty="0"/>
              <a:t> for STI </a:t>
            </a:r>
          </a:p>
        </p:txBody>
      </p:sp>
      <p:pic>
        <p:nvPicPr>
          <p:cNvPr id="2050" name="Picture 2" descr="http://www.aids.gov.br/sites/default/files/noticia/2019/66451/materia_pcdt_ist.png">
            <a:extLst>
              <a:ext uri="{FF2B5EF4-FFF2-40B4-BE49-F238E27FC236}">
                <a16:creationId xmlns:a16="http://schemas.microsoft.com/office/drawing/2014/main" id="{C786FA04-DE44-4F50-AC76-4B484034C6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1676155"/>
            <a:ext cx="5563376" cy="350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03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CC0AED3-7799-4DBC-A0A0-7B26438575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06424" y="256895"/>
            <a:ext cx="7161812" cy="724127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2800" dirty="0"/>
              <a:t>WHO on HIV Pre-exposure </a:t>
            </a:r>
            <a:br>
              <a:rPr lang="en-US" sz="2800" dirty="0"/>
            </a:br>
            <a:r>
              <a:rPr lang="en-US" sz="2800" dirty="0"/>
              <a:t>prophylaxis (</a:t>
            </a:r>
            <a:r>
              <a:rPr lang="en-US" sz="2800" dirty="0" err="1"/>
              <a:t>PrEP</a:t>
            </a:r>
            <a:r>
              <a:rPr lang="en-US" sz="2800" dirty="0"/>
              <a:t>)</a:t>
            </a:r>
            <a:endParaRPr lang="pt-BR" sz="2800" dirty="0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BBDE5A2C-26C7-4F04-9A1D-50A8EA7A27C1}"/>
              </a:ext>
            </a:extLst>
          </p:cNvPr>
          <p:cNvGrpSpPr/>
          <p:nvPr/>
        </p:nvGrpSpPr>
        <p:grpSpPr>
          <a:xfrm>
            <a:off x="57634" y="427637"/>
            <a:ext cx="11977739" cy="5681593"/>
            <a:chOff x="57634" y="427637"/>
            <a:chExt cx="11977739" cy="5681593"/>
          </a:xfrm>
        </p:grpSpPr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6D3EE00D-8D6C-43DF-B64D-CE718FE36D55}"/>
                </a:ext>
              </a:extLst>
            </p:cNvPr>
            <p:cNvSpPr txBox="1"/>
            <p:nvPr/>
          </p:nvSpPr>
          <p:spPr>
            <a:xfrm>
              <a:off x="710455" y="5159201"/>
              <a:ext cx="3709998" cy="950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solidFill>
                    <a:srgbClr val="FF0000"/>
                  </a:solidFill>
                  <a:latin typeface="+mn-lt"/>
                </a:rPr>
                <a:t>2012</a:t>
              </a:r>
              <a:r>
                <a:rPr lang="en-US" sz="1800" b="1" kern="1200" dirty="0">
                  <a:solidFill>
                    <a:prstClr val="black"/>
                  </a:solidFill>
                  <a:latin typeface="+mn-lt"/>
                </a:rPr>
                <a:t> </a:t>
              </a:r>
            </a:p>
            <a:p>
              <a:pPr marL="0" lvl="0" indent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 err="1">
                  <a:solidFill>
                    <a:prstClr val="black"/>
                  </a:solidFill>
                  <a:latin typeface="+mn-lt"/>
                </a:rPr>
                <a:t>PrEP</a:t>
              </a:r>
              <a:r>
                <a:rPr lang="en-US" sz="1400" kern="1200" dirty="0">
                  <a:solidFill>
                    <a:prstClr val="black"/>
                  </a:solidFill>
                  <a:latin typeface="+mn-lt"/>
                </a:rPr>
                <a:t> for SDC, MSM and TG in the context of </a:t>
              </a:r>
              <a:r>
                <a:rPr lang="en-US" sz="1800" b="1" kern="1200" dirty="0">
                  <a:solidFill>
                    <a:srgbClr val="FF0000"/>
                  </a:solidFill>
                  <a:latin typeface="+mn-lt"/>
                </a:rPr>
                <a:t>demo projects </a:t>
              </a:r>
              <a:r>
                <a:rPr lang="en-US" sz="1400" kern="1200" dirty="0">
                  <a:solidFill>
                    <a:prstClr val="black"/>
                  </a:solidFill>
                  <a:latin typeface="+mn-lt"/>
                </a:rPr>
                <a:t>(</a:t>
              </a:r>
              <a:r>
                <a:rPr lang="en-US" sz="1400" b="1" i="1" kern="1200" dirty="0">
                  <a:solidFill>
                    <a:prstClr val="black"/>
                  </a:solidFill>
                  <a:latin typeface="+mn-lt"/>
                </a:rPr>
                <a:t>conditional </a:t>
              </a:r>
              <a:r>
                <a:rPr lang="en-US" sz="1400" i="1" kern="1200" dirty="0">
                  <a:solidFill>
                    <a:prstClr val="black"/>
                  </a:solidFill>
                  <a:latin typeface="+mn-lt"/>
                </a:rPr>
                <a:t>recommendation) </a:t>
              </a:r>
              <a:endParaRPr lang="en-US" sz="1400" kern="1200" dirty="0">
                <a:latin typeface="+mn-lt"/>
              </a:endParaRPr>
            </a:p>
          </p:txBody>
        </p:sp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C8B38BD2-8C1F-4FAB-94A4-DDA93478B07D}"/>
                </a:ext>
              </a:extLst>
            </p:cNvPr>
            <p:cNvGrpSpPr/>
            <p:nvPr/>
          </p:nvGrpSpPr>
          <p:grpSpPr>
            <a:xfrm>
              <a:off x="57634" y="427637"/>
              <a:ext cx="11977739" cy="5352387"/>
              <a:chOff x="57634" y="427637"/>
              <a:chExt cx="11977739" cy="5352387"/>
            </a:xfrm>
          </p:grpSpPr>
          <p:grpSp>
            <p:nvGrpSpPr>
              <p:cNvPr id="56" name="Agrupar 55">
                <a:extLst>
                  <a:ext uri="{FF2B5EF4-FFF2-40B4-BE49-F238E27FC236}">
                    <a16:creationId xmlns:a16="http://schemas.microsoft.com/office/drawing/2014/main" id="{BF731970-3C61-4151-9FE7-A952C53D079F}"/>
                  </a:ext>
                </a:extLst>
              </p:cNvPr>
              <p:cNvGrpSpPr/>
              <p:nvPr/>
            </p:nvGrpSpPr>
            <p:grpSpPr>
              <a:xfrm>
                <a:off x="6194523" y="5012126"/>
                <a:ext cx="5590477" cy="767898"/>
                <a:chOff x="6185884" y="5043962"/>
                <a:chExt cx="5590477" cy="767898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4F66726-9943-9148-9019-5301F5A025D1}"/>
                    </a:ext>
                  </a:extLst>
                </p:cNvPr>
                <p:cNvSpPr/>
                <p:nvPr/>
              </p:nvSpPr>
              <p:spPr>
                <a:xfrm>
                  <a:off x="6185884" y="5043962"/>
                  <a:ext cx="5590477" cy="767898"/>
                </a:xfrm>
                <a:prstGeom prst="rect">
                  <a:avLst/>
                </a:prstGeom>
                <a:solidFill>
                  <a:srgbClr val="FDDFC1"/>
                </a:solidFill>
              </p:spPr>
              <p:txBody>
                <a:bodyPr wrap="square" lIns="91435" tIns="45718" rIns="91435" bIns="45718">
                  <a:spAutoFit/>
                </a:bodyPr>
                <a:lstStyle/>
                <a:p>
                  <a:pPr algn="ctr">
                    <a:defRPr sz="8000">
                      <a:solidFill>
                        <a:srgbClr val="160A41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rPr lang="en-US" sz="1700" b="1" dirty="0">
                      <a:solidFill>
                        <a:srgbClr val="E8303B"/>
                      </a:solidFill>
                      <a:latin typeface="Franklin Gothic Book" panose="020B0503020102020204" pitchFamily="34" charset="0"/>
                    </a:rPr>
                    <a:t>WHO PrEP implementation tool – an enabling document</a:t>
                  </a:r>
                </a:p>
                <a:p>
                  <a:pPr algn="ctr">
                    <a:defRPr sz="8000">
                      <a:solidFill>
                        <a:srgbClr val="160A41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lang="en-US" sz="1790" b="1" dirty="0">
                    <a:solidFill>
                      <a:schemeClr val="bg1"/>
                    </a:solidFill>
                    <a:latin typeface="Franklin Gothic Book" panose="020B0503020102020204" pitchFamily="34" charset="0"/>
                  </a:endParaRPr>
                </a:p>
                <a:p>
                  <a:pPr algn="ctr">
                    <a:defRPr sz="8000">
                      <a:solidFill>
                        <a:srgbClr val="160A41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lang="en-US" sz="800" b="1" dirty="0">
                    <a:latin typeface="Franklin Gothic Book" panose="020B0503020102020204" pitchFamily="34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2D19BA1-7B6F-C94D-8C96-552D4B4D7B70}"/>
                    </a:ext>
                  </a:extLst>
                </p:cNvPr>
                <p:cNvSpPr/>
                <p:nvPr/>
              </p:nvSpPr>
              <p:spPr>
                <a:xfrm>
                  <a:off x="7017200" y="5393271"/>
                  <a:ext cx="3927845" cy="373659"/>
                </a:xfrm>
                <a:prstGeom prst="rect">
                  <a:avLst/>
                </a:prstGeom>
              </p:spPr>
              <p:txBody>
                <a:bodyPr wrap="none" lIns="91435" tIns="45718" rIns="91435" bIns="45718">
                  <a:spAutoFit/>
                </a:bodyPr>
                <a:lstStyle/>
                <a:p>
                  <a:pPr algn="ctr"/>
                  <a:r>
                    <a:rPr lang="en-US" dirty="0"/>
                    <a:t>http://www.who.int/hiv/pub/prep/en/ </a:t>
                  </a:r>
                </a:p>
              </p:txBody>
            </p:sp>
          </p:grpSp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8C744574-3C8D-4C62-A94F-302A12AC3FDE}"/>
                  </a:ext>
                </a:extLst>
              </p:cNvPr>
              <p:cNvSpPr txBox="1"/>
              <p:nvPr/>
            </p:nvSpPr>
            <p:spPr>
              <a:xfrm>
                <a:off x="2088199" y="4086509"/>
                <a:ext cx="1952192" cy="5812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None/>
                </a:pPr>
                <a:r>
                  <a:rPr lang="en-US" sz="1800" b="1" kern="1200" dirty="0">
                    <a:solidFill>
                      <a:srgbClr val="FF0000"/>
                    </a:solidFill>
                    <a:latin typeface="+mn-lt"/>
                  </a:rPr>
                  <a:t>2014</a:t>
                </a:r>
                <a:endParaRPr lang="en-US" sz="1400" b="1" dirty="0">
                  <a:solidFill>
                    <a:prstClr val="black"/>
                  </a:solidFill>
                </a:endParaRPr>
              </a:p>
              <a:p>
                <a:pPr marL="0" lvl="0" indent="0" algn="ctr" defTabSz="800100">
                  <a:spcBef>
                    <a:spcPct val="0"/>
                  </a:spcBef>
                  <a:buNone/>
                </a:pPr>
                <a:r>
                  <a:rPr lang="en-US" sz="1800" b="1" kern="1200" dirty="0" err="1">
                    <a:solidFill>
                      <a:srgbClr val="FF0000"/>
                    </a:solidFill>
                    <a:latin typeface="+mn-lt"/>
                  </a:rPr>
                  <a:t>PrEP</a:t>
                </a:r>
                <a:r>
                  <a:rPr lang="en-US" sz="1800" b="1" kern="1200" dirty="0">
                    <a:solidFill>
                      <a:srgbClr val="FF0000"/>
                    </a:solidFill>
                    <a:latin typeface="+mn-lt"/>
                  </a:rPr>
                  <a:t> for MSM </a:t>
                </a:r>
              </a:p>
              <a:p>
                <a:pPr marL="0" lvl="0" indent="0" algn="ctr" defTabSz="800100">
                  <a:spcBef>
                    <a:spcPct val="0"/>
                  </a:spcBef>
                  <a:buNone/>
                </a:pPr>
                <a:r>
                  <a:rPr lang="en-US" sz="1400" kern="1200" dirty="0">
                    <a:solidFill>
                      <a:prstClr val="black"/>
                    </a:solidFill>
                    <a:latin typeface="+mn-lt"/>
                  </a:rPr>
                  <a:t>(</a:t>
                </a:r>
                <a:r>
                  <a:rPr lang="en-US" sz="1400" b="1" kern="1200" dirty="0">
                    <a:solidFill>
                      <a:prstClr val="black"/>
                    </a:solidFill>
                    <a:latin typeface="+mn-lt"/>
                  </a:rPr>
                  <a:t>strong </a:t>
                </a:r>
                <a:r>
                  <a:rPr lang="en-US" sz="1400" kern="1200" dirty="0">
                    <a:solidFill>
                      <a:prstClr val="black"/>
                    </a:solidFill>
                    <a:latin typeface="+mn-lt"/>
                  </a:rPr>
                  <a:t>recommendation) Other KP (</a:t>
                </a:r>
                <a:r>
                  <a:rPr lang="en-US" sz="1400" b="1" i="1" kern="1200" dirty="0">
                    <a:solidFill>
                      <a:prstClr val="black"/>
                    </a:solidFill>
                    <a:latin typeface="+mn-lt"/>
                  </a:rPr>
                  <a:t>conditional</a:t>
                </a:r>
                <a:r>
                  <a:rPr lang="en-US" sz="1400" kern="1200" dirty="0">
                    <a:solidFill>
                      <a:prstClr val="black"/>
                    </a:solidFill>
                    <a:latin typeface="+mn-lt"/>
                  </a:rPr>
                  <a:t>)</a:t>
                </a:r>
                <a:endParaRPr lang="en-US" sz="1400" kern="1200" dirty="0">
                  <a:latin typeface="+mn-lt"/>
                </a:endParaRPr>
              </a:p>
            </p:txBody>
          </p:sp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1B212F6-6973-4B8B-B160-AFF9493BCD44}"/>
                  </a:ext>
                </a:extLst>
              </p:cNvPr>
              <p:cNvSpPr txBox="1"/>
              <p:nvPr/>
            </p:nvSpPr>
            <p:spPr>
              <a:xfrm>
                <a:off x="4681896" y="3326077"/>
                <a:ext cx="2018407" cy="4696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800100">
                  <a:spcBef>
                    <a:spcPct val="0"/>
                  </a:spcBef>
                  <a:buNone/>
                </a:pPr>
                <a:r>
                  <a:rPr lang="en-US" sz="1800" b="1" kern="1200" dirty="0">
                    <a:solidFill>
                      <a:srgbClr val="FF0000"/>
                    </a:solidFill>
                    <a:latin typeface="+mn-lt"/>
                  </a:rPr>
                  <a:t>2015</a:t>
                </a:r>
                <a:endParaRPr lang="en-US" b="1" dirty="0">
                  <a:solidFill>
                    <a:prstClr val="black"/>
                  </a:solidFill>
                </a:endParaRPr>
              </a:p>
              <a:p>
                <a:pPr marL="0" lvl="0" indent="0" algn="ctr" defTabSz="800100">
                  <a:spcBef>
                    <a:spcPct val="0"/>
                  </a:spcBef>
                  <a:buNone/>
                </a:pPr>
                <a:r>
                  <a:rPr lang="en-US" sz="1400" kern="1200" dirty="0" err="1">
                    <a:solidFill>
                      <a:prstClr val="black"/>
                    </a:solidFill>
                    <a:latin typeface="+mn-lt"/>
                  </a:rPr>
                  <a:t>PrEP</a:t>
                </a:r>
                <a:r>
                  <a:rPr lang="en-US" sz="1400" kern="1200" dirty="0">
                    <a:solidFill>
                      <a:prstClr val="black"/>
                    </a:solidFill>
                    <a:latin typeface="+mn-lt"/>
                  </a:rPr>
                  <a:t> for people at </a:t>
                </a:r>
                <a:r>
                  <a:rPr lang="en-US" sz="1800" b="1" kern="1200" dirty="0">
                    <a:solidFill>
                      <a:srgbClr val="FF0000"/>
                    </a:solidFill>
                    <a:latin typeface="+mn-lt"/>
                  </a:rPr>
                  <a:t>substantial HIV risk </a:t>
                </a:r>
                <a:r>
                  <a:rPr lang="en-US" sz="1400" kern="1200" dirty="0">
                    <a:solidFill>
                      <a:prstClr val="black"/>
                    </a:solidFill>
                    <a:latin typeface="+mn-lt"/>
                  </a:rPr>
                  <a:t>(≈3 per 100 person years) </a:t>
                </a:r>
                <a:r>
                  <a:rPr lang="en-US" sz="1400" i="1" kern="1200" dirty="0">
                    <a:solidFill>
                      <a:prstClr val="black"/>
                    </a:solidFill>
                    <a:latin typeface="+mn-lt"/>
                  </a:rPr>
                  <a:t>(</a:t>
                </a:r>
                <a:r>
                  <a:rPr lang="en-US" sz="1400" b="1" i="1" kern="1200" dirty="0">
                    <a:solidFill>
                      <a:prstClr val="black"/>
                    </a:solidFill>
                    <a:latin typeface="+mn-lt"/>
                  </a:rPr>
                  <a:t>strong </a:t>
                </a:r>
                <a:r>
                  <a:rPr lang="en-US" sz="1400" i="1" kern="1200" dirty="0">
                    <a:solidFill>
                      <a:prstClr val="black"/>
                    </a:solidFill>
                    <a:latin typeface="+mn-lt"/>
                  </a:rPr>
                  <a:t>recommendation</a:t>
                </a:r>
                <a:r>
                  <a:rPr lang="en-US" sz="1400" kern="1200" dirty="0">
                    <a:solidFill>
                      <a:prstClr val="black"/>
                    </a:solidFill>
                    <a:latin typeface="+mn-lt"/>
                  </a:rPr>
                  <a:t>)</a:t>
                </a:r>
                <a:endParaRPr lang="en-US" sz="1400" kern="1200" dirty="0">
                  <a:latin typeface="+mn-lt"/>
                </a:endParaRPr>
              </a:p>
            </p:txBody>
          </p:sp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E0034A5B-8304-4E8E-A515-F632277F0881}"/>
                  </a:ext>
                </a:extLst>
              </p:cNvPr>
              <p:cNvSpPr txBox="1"/>
              <p:nvPr/>
            </p:nvSpPr>
            <p:spPr>
              <a:xfrm>
                <a:off x="7041772" y="2912081"/>
                <a:ext cx="2018407" cy="102998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800" b="1" kern="1200" dirty="0">
                    <a:solidFill>
                      <a:srgbClr val="FF0000"/>
                    </a:solidFill>
                    <a:latin typeface="+mn-lt"/>
                    <a:ea typeface="Ebrima" panose="02000000000000000000" pitchFamily="2" charset="0"/>
                    <a:cs typeface="Ebrima" panose="02000000000000000000" pitchFamily="2" charset="0"/>
                  </a:rPr>
                  <a:t>2017</a:t>
                </a:r>
                <a:r>
                  <a:rPr lang="en-US" sz="1800" b="1" kern="1200" dirty="0">
                    <a:solidFill>
                      <a:prstClr val="black"/>
                    </a:solidFill>
                    <a:latin typeface="+mn-lt"/>
                    <a:ea typeface="Ebrima" panose="02000000000000000000" pitchFamily="2" charset="0"/>
                    <a:cs typeface="Ebrima" panose="02000000000000000000" pitchFamily="2" charset="0"/>
                  </a:rPr>
                  <a:t> </a:t>
                </a: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400" kern="1200" dirty="0" err="1">
                    <a:solidFill>
                      <a:prstClr val="black"/>
                    </a:solidFill>
                    <a:latin typeface="+mn-lt"/>
                    <a:ea typeface="Ebrima" panose="02000000000000000000" pitchFamily="2" charset="0"/>
                    <a:cs typeface="Ebrima" panose="02000000000000000000" pitchFamily="2" charset="0"/>
                  </a:rPr>
                  <a:t>PrEP</a:t>
                </a:r>
                <a:r>
                  <a:rPr lang="en-US" sz="1400" kern="1200" dirty="0">
                    <a:solidFill>
                      <a:prstClr val="black"/>
                    </a:solidFill>
                    <a:latin typeface="+mn-lt"/>
                    <a:ea typeface="Ebrima" panose="02000000000000000000" pitchFamily="2" charset="0"/>
                    <a:cs typeface="Ebrima" panose="02000000000000000000" pitchFamily="2" charset="0"/>
                  </a:rPr>
                  <a:t> drugs </a:t>
                </a:r>
                <a:r>
                  <a:rPr lang="en-US" sz="1400" kern="1200" dirty="0" err="1">
                    <a:solidFill>
                      <a:prstClr val="black"/>
                    </a:solidFill>
                    <a:latin typeface="+mn-lt"/>
                    <a:ea typeface="Ebrima" panose="02000000000000000000" pitchFamily="2" charset="0"/>
                    <a:cs typeface="Ebrima" panose="02000000000000000000" pitchFamily="2" charset="0"/>
                  </a:rPr>
                  <a:t>o</a:t>
                </a:r>
                <a:r>
                  <a:rPr lang="en-US" b="1" dirty="0" err="1">
                    <a:solidFill>
                      <a:srgbClr val="FF0000"/>
                    </a:solidFill>
                    <a:ea typeface="Ebrima" panose="02000000000000000000" pitchFamily="2" charset="0"/>
                    <a:cs typeface="Ebrima" panose="02000000000000000000" pitchFamily="2" charset="0"/>
                  </a:rPr>
                  <a:t>EML</a:t>
                </a:r>
                <a:r>
                  <a:rPr lang="en-US" sz="1400" b="1" i="1" dirty="0">
                    <a:solidFill>
                      <a:prstClr val="black"/>
                    </a:solidFill>
                    <a:ea typeface="Ebrima" panose="02000000000000000000" pitchFamily="2" charset="0"/>
                    <a:cs typeface="Ebrima" panose="02000000000000000000" pitchFamily="2" charset="0"/>
                  </a:rPr>
                  <a:t> </a:t>
                </a: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sz="1400" i="1" dirty="0">
                    <a:solidFill>
                      <a:prstClr val="black"/>
                    </a:solidFill>
                    <a:ea typeface="Ebrima" panose="02000000000000000000" pitchFamily="2" charset="0"/>
                    <a:cs typeface="Ebrima" panose="02000000000000000000" pitchFamily="2" charset="0"/>
                  </a:rPr>
                  <a:t>(TDF/FTC; TDF/3TC; TDF</a:t>
                </a:r>
                <a:r>
                  <a:rPr lang="en-US" sz="1400" dirty="0">
                    <a:solidFill>
                      <a:prstClr val="black"/>
                    </a:solidFill>
                    <a:ea typeface="Ebrima" panose="02000000000000000000" pitchFamily="2" charset="0"/>
                    <a:cs typeface="Ebrima" panose="02000000000000000000" pitchFamily="2" charset="0"/>
                  </a:rPr>
                  <a:t>); </a:t>
                </a: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b="1" dirty="0">
                    <a:solidFill>
                      <a:srgbClr val="FF0000"/>
                    </a:solidFill>
                    <a:ea typeface="Ebrima" panose="02000000000000000000" pitchFamily="2" charset="0"/>
                    <a:cs typeface="Ebrima" panose="02000000000000000000" pitchFamily="2" charset="0"/>
                  </a:rPr>
                  <a:t>WHO </a:t>
                </a:r>
                <a:r>
                  <a:rPr lang="en-US" b="1" dirty="0" err="1">
                    <a:solidFill>
                      <a:srgbClr val="FF0000"/>
                    </a:solidFill>
                    <a:ea typeface="Ebrima" panose="02000000000000000000" pitchFamily="2" charset="0"/>
                    <a:cs typeface="Ebrima" panose="02000000000000000000" pitchFamily="2" charset="0"/>
                  </a:rPr>
                  <a:t>PrEP</a:t>
                </a:r>
                <a:r>
                  <a:rPr lang="en-US" b="1" dirty="0">
                    <a:solidFill>
                      <a:srgbClr val="FF0000"/>
                    </a:solidFill>
                    <a:ea typeface="Ebrima" panose="02000000000000000000" pitchFamily="2" charset="0"/>
                    <a:cs typeface="Ebrima" panose="02000000000000000000" pitchFamily="2" charset="0"/>
                  </a:rPr>
                  <a:t> Implementation tool </a:t>
                </a: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400" b="1" dirty="0">
                    <a:solidFill>
                      <a:prstClr val="black"/>
                    </a:solidFill>
                    <a:ea typeface="Ebrima" panose="02000000000000000000" pitchFamily="2" charset="0"/>
                    <a:cs typeface="Ebrima" panose="02000000000000000000" pitchFamily="2" charset="0"/>
                  </a:rPr>
                  <a:t>Global </a:t>
                </a:r>
                <a:r>
                  <a:rPr lang="en-US" sz="1400" b="1" dirty="0" err="1">
                    <a:solidFill>
                      <a:prstClr val="black"/>
                    </a:solidFill>
                    <a:ea typeface="Ebrima" panose="02000000000000000000" pitchFamily="2" charset="0"/>
                    <a:cs typeface="Ebrima" panose="02000000000000000000" pitchFamily="2" charset="0"/>
                  </a:rPr>
                  <a:t>PrEP</a:t>
                </a:r>
                <a:r>
                  <a:rPr lang="en-US" sz="1400" b="1" dirty="0">
                    <a:solidFill>
                      <a:prstClr val="black"/>
                    </a:solidFill>
                    <a:ea typeface="Ebrima" panose="02000000000000000000" pitchFamily="2" charset="0"/>
                    <a:cs typeface="Ebrima" panose="02000000000000000000" pitchFamily="2" charset="0"/>
                  </a:rPr>
                  <a:t> Coalition</a:t>
                </a:r>
                <a:endParaRPr lang="en-US" sz="1400" b="1" kern="1200" dirty="0">
                  <a:latin typeface="+mn-lt"/>
                </a:endParaRPr>
              </a:p>
            </p:txBody>
          </p:sp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BC5FA922-8831-4194-8DAA-BFDC4C380D15}"/>
                  </a:ext>
                </a:extLst>
              </p:cNvPr>
              <p:cNvSpPr txBox="1"/>
              <p:nvPr/>
            </p:nvSpPr>
            <p:spPr>
              <a:xfrm>
                <a:off x="9229733" y="2747768"/>
                <a:ext cx="1928992" cy="7335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800" b="1" kern="1200" dirty="0">
                    <a:solidFill>
                      <a:srgbClr val="FF0000"/>
                    </a:solidFill>
                    <a:latin typeface="+mn-lt"/>
                    <a:ea typeface="Ebrima" panose="02000000000000000000" pitchFamily="2" charset="0"/>
                    <a:cs typeface="Ebrima" panose="02000000000000000000" pitchFamily="2" charset="0"/>
                  </a:rPr>
                  <a:t>2018</a:t>
                </a: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kern="1200" dirty="0">
                    <a:solidFill>
                      <a:prstClr val="black"/>
                    </a:solidFill>
                    <a:latin typeface="+mn-lt"/>
                    <a:ea typeface="Ebrima" panose="02000000000000000000" pitchFamily="2" charset="0"/>
                    <a:cs typeface="Ebrima" panose="02000000000000000000" pitchFamily="2" charset="0"/>
                  </a:rPr>
                  <a:t>WHO PrEP implementation tool. Update on adolescents and M&amp;E.</a:t>
                </a:r>
                <a:endParaRPr lang="en-US" sz="1400" kern="1200" dirty="0">
                  <a:latin typeface="+mn-lt"/>
                </a:endParaRPr>
              </a:p>
            </p:txBody>
          </p:sp>
          <p:sp>
            <p:nvSpPr>
              <p:cNvPr id="54" name="Seta: para a Direita 53">
                <a:extLst>
                  <a:ext uri="{FF2B5EF4-FFF2-40B4-BE49-F238E27FC236}">
                    <a16:creationId xmlns:a16="http://schemas.microsoft.com/office/drawing/2014/main" id="{01431460-08AF-4834-854C-E7546D91F043}"/>
                  </a:ext>
                </a:extLst>
              </p:cNvPr>
              <p:cNvSpPr/>
              <p:nvPr/>
            </p:nvSpPr>
            <p:spPr>
              <a:xfrm rot="20837771">
                <a:off x="57634" y="2515255"/>
                <a:ext cx="11977739" cy="1528177"/>
              </a:xfrm>
              <a:custGeom>
                <a:avLst/>
                <a:gdLst>
                  <a:gd name="connsiteX0" fmla="*/ 0 w 9220697"/>
                  <a:gd name="connsiteY0" fmla="*/ 370437 h 1545549"/>
                  <a:gd name="connsiteX1" fmla="*/ 8447923 w 9220697"/>
                  <a:gd name="connsiteY1" fmla="*/ 370437 h 1545549"/>
                  <a:gd name="connsiteX2" fmla="*/ 8447923 w 9220697"/>
                  <a:gd name="connsiteY2" fmla="*/ 0 h 1545549"/>
                  <a:gd name="connsiteX3" fmla="*/ 9220697 w 9220697"/>
                  <a:gd name="connsiteY3" fmla="*/ 772775 h 1545549"/>
                  <a:gd name="connsiteX4" fmla="*/ 8447923 w 9220697"/>
                  <a:gd name="connsiteY4" fmla="*/ 1545549 h 1545549"/>
                  <a:gd name="connsiteX5" fmla="*/ 8447923 w 9220697"/>
                  <a:gd name="connsiteY5" fmla="*/ 1175112 h 1545549"/>
                  <a:gd name="connsiteX6" fmla="*/ 0 w 9220697"/>
                  <a:gd name="connsiteY6" fmla="*/ 1175112 h 1545549"/>
                  <a:gd name="connsiteX7" fmla="*/ 0 w 9220697"/>
                  <a:gd name="connsiteY7" fmla="*/ 370437 h 1545549"/>
                  <a:gd name="connsiteX0" fmla="*/ 0 w 9226013"/>
                  <a:gd name="connsiteY0" fmla="*/ 1151930 h 1545549"/>
                  <a:gd name="connsiteX1" fmla="*/ 8453239 w 9226013"/>
                  <a:gd name="connsiteY1" fmla="*/ 370437 h 1545549"/>
                  <a:gd name="connsiteX2" fmla="*/ 8453239 w 9226013"/>
                  <a:gd name="connsiteY2" fmla="*/ 0 h 1545549"/>
                  <a:gd name="connsiteX3" fmla="*/ 9226013 w 9226013"/>
                  <a:gd name="connsiteY3" fmla="*/ 772775 h 1545549"/>
                  <a:gd name="connsiteX4" fmla="*/ 8453239 w 9226013"/>
                  <a:gd name="connsiteY4" fmla="*/ 1545549 h 1545549"/>
                  <a:gd name="connsiteX5" fmla="*/ 8453239 w 9226013"/>
                  <a:gd name="connsiteY5" fmla="*/ 1175112 h 1545549"/>
                  <a:gd name="connsiteX6" fmla="*/ 5316 w 9226013"/>
                  <a:gd name="connsiteY6" fmla="*/ 1175112 h 1545549"/>
                  <a:gd name="connsiteX7" fmla="*/ 0 w 9226013"/>
                  <a:gd name="connsiteY7" fmla="*/ 1151930 h 1545549"/>
                  <a:gd name="connsiteX0" fmla="*/ 0 w 9226013"/>
                  <a:gd name="connsiteY0" fmla="*/ 1151930 h 1545549"/>
                  <a:gd name="connsiteX1" fmla="*/ 8453239 w 9226013"/>
                  <a:gd name="connsiteY1" fmla="*/ 370437 h 1545549"/>
                  <a:gd name="connsiteX2" fmla="*/ 8453239 w 9226013"/>
                  <a:gd name="connsiteY2" fmla="*/ 0 h 1545549"/>
                  <a:gd name="connsiteX3" fmla="*/ 9226013 w 9226013"/>
                  <a:gd name="connsiteY3" fmla="*/ 772775 h 1545549"/>
                  <a:gd name="connsiteX4" fmla="*/ 8453239 w 9226013"/>
                  <a:gd name="connsiteY4" fmla="*/ 1545549 h 1545549"/>
                  <a:gd name="connsiteX5" fmla="*/ 8453239 w 9226013"/>
                  <a:gd name="connsiteY5" fmla="*/ 1175112 h 1545549"/>
                  <a:gd name="connsiteX6" fmla="*/ 5316 w 9226013"/>
                  <a:gd name="connsiteY6" fmla="*/ 1175112 h 1545549"/>
                  <a:gd name="connsiteX7" fmla="*/ 0 w 9226013"/>
                  <a:gd name="connsiteY7" fmla="*/ 1151930 h 1545549"/>
                  <a:gd name="connsiteX0" fmla="*/ 0 w 9226013"/>
                  <a:gd name="connsiteY0" fmla="*/ 1151930 h 1545549"/>
                  <a:gd name="connsiteX1" fmla="*/ 8453239 w 9226013"/>
                  <a:gd name="connsiteY1" fmla="*/ 370437 h 1545549"/>
                  <a:gd name="connsiteX2" fmla="*/ 8453239 w 9226013"/>
                  <a:gd name="connsiteY2" fmla="*/ 0 h 1545549"/>
                  <a:gd name="connsiteX3" fmla="*/ 9226013 w 9226013"/>
                  <a:gd name="connsiteY3" fmla="*/ 772775 h 1545549"/>
                  <a:gd name="connsiteX4" fmla="*/ 8453239 w 9226013"/>
                  <a:gd name="connsiteY4" fmla="*/ 1545549 h 1545549"/>
                  <a:gd name="connsiteX5" fmla="*/ 8453239 w 9226013"/>
                  <a:gd name="connsiteY5" fmla="*/ 1175112 h 1545549"/>
                  <a:gd name="connsiteX6" fmla="*/ 5316 w 9226013"/>
                  <a:gd name="connsiteY6" fmla="*/ 1175112 h 1545549"/>
                  <a:gd name="connsiteX7" fmla="*/ 0 w 9226013"/>
                  <a:gd name="connsiteY7" fmla="*/ 1151930 h 1545549"/>
                  <a:gd name="connsiteX0" fmla="*/ 0 w 9226013"/>
                  <a:gd name="connsiteY0" fmla="*/ 1151930 h 1545549"/>
                  <a:gd name="connsiteX1" fmla="*/ 8453239 w 9226013"/>
                  <a:gd name="connsiteY1" fmla="*/ 370437 h 1545549"/>
                  <a:gd name="connsiteX2" fmla="*/ 8453239 w 9226013"/>
                  <a:gd name="connsiteY2" fmla="*/ 0 h 1545549"/>
                  <a:gd name="connsiteX3" fmla="*/ 9226013 w 9226013"/>
                  <a:gd name="connsiteY3" fmla="*/ 772775 h 1545549"/>
                  <a:gd name="connsiteX4" fmla="*/ 8453239 w 9226013"/>
                  <a:gd name="connsiteY4" fmla="*/ 1545549 h 1545549"/>
                  <a:gd name="connsiteX5" fmla="*/ 8453239 w 9226013"/>
                  <a:gd name="connsiteY5" fmla="*/ 1175112 h 1545549"/>
                  <a:gd name="connsiteX6" fmla="*/ 5316 w 9226013"/>
                  <a:gd name="connsiteY6" fmla="*/ 1175112 h 1545549"/>
                  <a:gd name="connsiteX7" fmla="*/ 0 w 9226013"/>
                  <a:gd name="connsiteY7" fmla="*/ 1151930 h 1545549"/>
                  <a:gd name="connsiteX0" fmla="*/ 0 w 9226013"/>
                  <a:gd name="connsiteY0" fmla="*/ 1151930 h 1545549"/>
                  <a:gd name="connsiteX1" fmla="*/ 8453239 w 9226013"/>
                  <a:gd name="connsiteY1" fmla="*/ 370437 h 1545549"/>
                  <a:gd name="connsiteX2" fmla="*/ 8453239 w 9226013"/>
                  <a:gd name="connsiteY2" fmla="*/ 0 h 1545549"/>
                  <a:gd name="connsiteX3" fmla="*/ 9226013 w 9226013"/>
                  <a:gd name="connsiteY3" fmla="*/ 772775 h 1545549"/>
                  <a:gd name="connsiteX4" fmla="*/ 8453239 w 9226013"/>
                  <a:gd name="connsiteY4" fmla="*/ 1545549 h 1545549"/>
                  <a:gd name="connsiteX5" fmla="*/ 8453239 w 9226013"/>
                  <a:gd name="connsiteY5" fmla="*/ 1175112 h 1545549"/>
                  <a:gd name="connsiteX6" fmla="*/ 5316 w 9226013"/>
                  <a:gd name="connsiteY6" fmla="*/ 1175112 h 1545549"/>
                  <a:gd name="connsiteX7" fmla="*/ 0 w 9226013"/>
                  <a:gd name="connsiteY7" fmla="*/ 1151930 h 1545549"/>
                  <a:gd name="connsiteX0" fmla="*/ 0 w 9226013"/>
                  <a:gd name="connsiteY0" fmla="*/ 1151930 h 1545549"/>
                  <a:gd name="connsiteX1" fmla="*/ 8453239 w 9226013"/>
                  <a:gd name="connsiteY1" fmla="*/ 370437 h 1545549"/>
                  <a:gd name="connsiteX2" fmla="*/ 8453239 w 9226013"/>
                  <a:gd name="connsiteY2" fmla="*/ 0 h 1545549"/>
                  <a:gd name="connsiteX3" fmla="*/ 9226013 w 9226013"/>
                  <a:gd name="connsiteY3" fmla="*/ 772775 h 1545549"/>
                  <a:gd name="connsiteX4" fmla="*/ 8453239 w 9226013"/>
                  <a:gd name="connsiteY4" fmla="*/ 1545549 h 1545549"/>
                  <a:gd name="connsiteX5" fmla="*/ 8453239 w 9226013"/>
                  <a:gd name="connsiteY5" fmla="*/ 1175112 h 1545549"/>
                  <a:gd name="connsiteX6" fmla="*/ 0 w 9226013"/>
                  <a:gd name="connsiteY6" fmla="*/ 1151930 h 1545549"/>
                  <a:gd name="connsiteX0" fmla="*/ 0 w 9226013"/>
                  <a:gd name="connsiteY0" fmla="*/ 1151930 h 1545549"/>
                  <a:gd name="connsiteX1" fmla="*/ 8453239 w 9226013"/>
                  <a:gd name="connsiteY1" fmla="*/ 370437 h 1545549"/>
                  <a:gd name="connsiteX2" fmla="*/ 8453239 w 9226013"/>
                  <a:gd name="connsiteY2" fmla="*/ 0 h 1545549"/>
                  <a:gd name="connsiteX3" fmla="*/ 9226013 w 9226013"/>
                  <a:gd name="connsiteY3" fmla="*/ 772775 h 1545549"/>
                  <a:gd name="connsiteX4" fmla="*/ 8453239 w 9226013"/>
                  <a:gd name="connsiteY4" fmla="*/ 1545549 h 1545549"/>
                  <a:gd name="connsiteX5" fmla="*/ 8453239 w 9226013"/>
                  <a:gd name="connsiteY5" fmla="*/ 1175112 h 1545549"/>
                  <a:gd name="connsiteX6" fmla="*/ 0 w 9226013"/>
                  <a:gd name="connsiteY6" fmla="*/ 1151930 h 1545549"/>
                  <a:gd name="connsiteX0" fmla="*/ 0 w 9374105"/>
                  <a:gd name="connsiteY0" fmla="*/ 1151930 h 1545549"/>
                  <a:gd name="connsiteX1" fmla="*/ 8453239 w 9374105"/>
                  <a:gd name="connsiteY1" fmla="*/ 370437 h 1545549"/>
                  <a:gd name="connsiteX2" fmla="*/ 8453239 w 9374105"/>
                  <a:gd name="connsiteY2" fmla="*/ 0 h 1545549"/>
                  <a:gd name="connsiteX3" fmla="*/ 9374105 w 9374105"/>
                  <a:gd name="connsiteY3" fmla="*/ 720122 h 1545549"/>
                  <a:gd name="connsiteX4" fmla="*/ 8453239 w 9374105"/>
                  <a:gd name="connsiteY4" fmla="*/ 1545549 h 1545549"/>
                  <a:gd name="connsiteX5" fmla="*/ 8453239 w 9374105"/>
                  <a:gd name="connsiteY5" fmla="*/ 1175112 h 1545549"/>
                  <a:gd name="connsiteX6" fmla="*/ 0 w 9374105"/>
                  <a:gd name="connsiteY6" fmla="*/ 1151930 h 1545549"/>
                  <a:gd name="connsiteX0" fmla="*/ 0 w 9374105"/>
                  <a:gd name="connsiteY0" fmla="*/ 1151930 h 1176832"/>
                  <a:gd name="connsiteX1" fmla="*/ 8453239 w 9374105"/>
                  <a:gd name="connsiteY1" fmla="*/ 370437 h 1176832"/>
                  <a:gd name="connsiteX2" fmla="*/ 8453239 w 9374105"/>
                  <a:gd name="connsiteY2" fmla="*/ 0 h 1176832"/>
                  <a:gd name="connsiteX3" fmla="*/ 9374105 w 9374105"/>
                  <a:gd name="connsiteY3" fmla="*/ 720122 h 1176832"/>
                  <a:gd name="connsiteX4" fmla="*/ 8694093 w 9374105"/>
                  <a:gd name="connsiteY4" fmla="*/ 1176832 h 1176832"/>
                  <a:gd name="connsiteX5" fmla="*/ 8453239 w 9374105"/>
                  <a:gd name="connsiteY5" fmla="*/ 1175112 h 1176832"/>
                  <a:gd name="connsiteX6" fmla="*/ 0 w 9374105"/>
                  <a:gd name="connsiteY6" fmla="*/ 1151930 h 1176832"/>
                  <a:gd name="connsiteX0" fmla="*/ 0 w 9374105"/>
                  <a:gd name="connsiteY0" fmla="*/ 1151930 h 1476451"/>
                  <a:gd name="connsiteX1" fmla="*/ 8453239 w 9374105"/>
                  <a:gd name="connsiteY1" fmla="*/ 370437 h 1476451"/>
                  <a:gd name="connsiteX2" fmla="*/ 8453239 w 9374105"/>
                  <a:gd name="connsiteY2" fmla="*/ 0 h 1476451"/>
                  <a:gd name="connsiteX3" fmla="*/ 9374105 w 9374105"/>
                  <a:gd name="connsiteY3" fmla="*/ 720122 h 1476451"/>
                  <a:gd name="connsiteX4" fmla="*/ 8432967 w 9374105"/>
                  <a:gd name="connsiteY4" fmla="*/ 1476451 h 1476451"/>
                  <a:gd name="connsiteX5" fmla="*/ 8453239 w 9374105"/>
                  <a:gd name="connsiteY5" fmla="*/ 1175112 h 1476451"/>
                  <a:gd name="connsiteX6" fmla="*/ 0 w 9374105"/>
                  <a:gd name="connsiteY6" fmla="*/ 1151930 h 1476451"/>
                  <a:gd name="connsiteX0" fmla="*/ 0 w 9374105"/>
                  <a:gd name="connsiteY0" fmla="*/ 1151930 h 1476451"/>
                  <a:gd name="connsiteX1" fmla="*/ 8453239 w 9374105"/>
                  <a:gd name="connsiteY1" fmla="*/ 370437 h 1476451"/>
                  <a:gd name="connsiteX2" fmla="*/ 8453239 w 9374105"/>
                  <a:gd name="connsiteY2" fmla="*/ 0 h 1476451"/>
                  <a:gd name="connsiteX3" fmla="*/ 9374105 w 9374105"/>
                  <a:gd name="connsiteY3" fmla="*/ 720122 h 1476451"/>
                  <a:gd name="connsiteX4" fmla="*/ 8432967 w 9374105"/>
                  <a:gd name="connsiteY4" fmla="*/ 1476451 h 1476451"/>
                  <a:gd name="connsiteX5" fmla="*/ 8513226 w 9374105"/>
                  <a:gd name="connsiteY5" fmla="*/ 909017 h 1476451"/>
                  <a:gd name="connsiteX6" fmla="*/ 0 w 9374105"/>
                  <a:gd name="connsiteY6" fmla="*/ 1151930 h 1476451"/>
                  <a:gd name="connsiteX0" fmla="*/ 0 w 9374105"/>
                  <a:gd name="connsiteY0" fmla="*/ 1151930 h 1476451"/>
                  <a:gd name="connsiteX1" fmla="*/ 8453239 w 9374105"/>
                  <a:gd name="connsiteY1" fmla="*/ 370437 h 1476451"/>
                  <a:gd name="connsiteX2" fmla="*/ 8453239 w 9374105"/>
                  <a:gd name="connsiteY2" fmla="*/ 0 h 1476451"/>
                  <a:gd name="connsiteX3" fmla="*/ 9374105 w 9374105"/>
                  <a:gd name="connsiteY3" fmla="*/ 720122 h 1476451"/>
                  <a:gd name="connsiteX4" fmla="*/ 8432967 w 9374105"/>
                  <a:gd name="connsiteY4" fmla="*/ 1476451 h 1476451"/>
                  <a:gd name="connsiteX5" fmla="*/ 8573096 w 9374105"/>
                  <a:gd name="connsiteY5" fmla="*/ 929682 h 1476451"/>
                  <a:gd name="connsiteX6" fmla="*/ 0 w 9374105"/>
                  <a:gd name="connsiteY6" fmla="*/ 1151930 h 1476451"/>
                  <a:gd name="connsiteX0" fmla="*/ 0 w 9374105"/>
                  <a:gd name="connsiteY0" fmla="*/ 1151930 h 1476451"/>
                  <a:gd name="connsiteX1" fmla="*/ 8453239 w 9374105"/>
                  <a:gd name="connsiteY1" fmla="*/ 370437 h 1476451"/>
                  <a:gd name="connsiteX2" fmla="*/ 8453239 w 9374105"/>
                  <a:gd name="connsiteY2" fmla="*/ 0 h 1476451"/>
                  <a:gd name="connsiteX3" fmla="*/ 9374105 w 9374105"/>
                  <a:gd name="connsiteY3" fmla="*/ 720122 h 1476451"/>
                  <a:gd name="connsiteX4" fmla="*/ 8432967 w 9374105"/>
                  <a:gd name="connsiteY4" fmla="*/ 1476451 h 1476451"/>
                  <a:gd name="connsiteX5" fmla="*/ 8464875 w 9374105"/>
                  <a:gd name="connsiteY5" fmla="*/ 1091699 h 1476451"/>
                  <a:gd name="connsiteX6" fmla="*/ 0 w 9374105"/>
                  <a:gd name="connsiteY6" fmla="*/ 1151930 h 1476451"/>
                  <a:gd name="connsiteX0" fmla="*/ 0 w 9374105"/>
                  <a:gd name="connsiteY0" fmla="*/ 1151930 h 1476451"/>
                  <a:gd name="connsiteX1" fmla="*/ 8558937 w 9374105"/>
                  <a:gd name="connsiteY1" fmla="*/ 537659 h 1476451"/>
                  <a:gd name="connsiteX2" fmla="*/ 8453239 w 9374105"/>
                  <a:gd name="connsiteY2" fmla="*/ 0 h 1476451"/>
                  <a:gd name="connsiteX3" fmla="*/ 9374105 w 9374105"/>
                  <a:gd name="connsiteY3" fmla="*/ 720122 h 1476451"/>
                  <a:gd name="connsiteX4" fmla="*/ 8432967 w 9374105"/>
                  <a:gd name="connsiteY4" fmla="*/ 1476451 h 1476451"/>
                  <a:gd name="connsiteX5" fmla="*/ 8464875 w 9374105"/>
                  <a:gd name="connsiteY5" fmla="*/ 1091699 h 1476451"/>
                  <a:gd name="connsiteX6" fmla="*/ 0 w 9374105"/>
                  <a:gd name="connsiteY6" fmla="*/ 1151930 h 1476451"/>
                  <a:gd name="connsiteX0" fmla="*/ 0 w 9374105"/>
                  <a:gd name="connsiteY0" fmla="*/ 1151930 h 1476451"/>
                  <a:gd name="connsiteX1" fmla="*/ 8611510 w 9374105"/>
                  <a:gd name="connsiteY1" fmla="*/ 463474 h 1476451"/>
                  <a:gd name="connsiteX2" fmla="*/ 8453239 w 9374105"/>
                  <a:gd name="connsiteY2" fmla="*/ 0 h 1476451"/>
                  <a:gd name="connsiteX3" fmla="*/ 9374105 w 9374105"/>
                  <a:gd name="connsiteY3" fmla="*/ 720122 h 1476451"/>
                  <a:gd name="connsiteX4" fmla="*/ 8432967 w 9374105"/>
                  <a:gd name="connsiteY4" fmla="*/ 1476451 h 1476451"/>
                  <a:gd name="connsiteX5" fmla="*/ 8464875 w 9374105"/>
                  <a:gd name="connsiteY5" fmla="*/ 1091699 h 1476451"/>
                  <a:gd name="connsiteX6" fmla="*/ 0 w 9374105"/>
                  <a:gd name="connsiteY6" fmla="*/ 1151930 h 1476451"/>
                  <a:gd name="connsiteX0" fmla="*/ 0 w 9374105"/>
                  <a:gd name="connsiteY0" fmla="*/ 1151930 h 1476451"/>
                  <a:gd name="connsiteX1" fmla="*/ 8478126 w 9374105"/>
                  <a:gd name="connsiteY1" fmla="*/ 419067 h 1476451"/>
                  <a:gd name="connsiteX2" fmla="*/ 8453239 w 9374105"/>
                  <a:gd name="connsiteY2" fmla="*/ 0 h 1476451"/>
                  <a:gd name="connsiteX3" fmla="*/ 9374105 w 9374105"/>
                  <a:gd name="connsiteY3" fmla="*/ 720122 h 1476451"/>
                  <a:gd name="connsiteX4" fmla="*/ 8432967 w 9374105"/>
                  <a:gd name="connsiteY4" fmla="*/ 1476451 h 1476451"/>
                  <a:gd name="connsiteX5" fmla="*/ 8464875 w 9374105"/>
                  <a:gd name="connsiteY5" fmla="*/ 1091699 h 1476451"/>
                  <a:gd name="connsiteX6" fmla="*/ 0 w 9374105"/>
                  <a:gd name="connsiteY6" fmla="*/ 1151930 h 1476451"/>
                  <a:gd name="connsiteX0" fmla="*/ 0 w 9374105"/>
                  <a:gd name="connsiteY0" fmla="*/ 1151930 h 1476451"/>
                  <a:gd name="connsiteX1" fmla="*/ 8459195 w 9374105"/>
                  <a:gd name="connsiteY1" fmla="*/ 407631 h 1476451"/>
                  <a:gd name="connsiteX2" fmla="*/ 8453239 w 9374105"/>
                  <a:gd name="connsiteY2" fmla="*/ 0 h 1476451"/>
                  <a:gd name="connsiteX3" fmla="*/ 9374105 w 9374105"/>
                  <a:gd name="connsiteY3" fmla="*/ 720122 h 1476451"/>
                  <a:gd name="connsiteX4" fmla="*/ 8432967 w 9374105"/>
                  <a:gd name="connsiteY4" fmla="*/ 1476451 h 1476451"/>
                  <a:gd name="connsiteX5" fmla="*/ 8464875 w 9374105"/>
                  <a:gd name="connsiteY5" fmla="*/ 1091699 h 1476451"/>
                  <a:gd name="connsiteX6" fmla="*/ 0 w 9374105"/>
                  <a:gd name="connsiteY6" fmla="*/ 1151930 h 1476451"/>
                  <a:gd name="connsiteX0" fmla="*/ 0 w 9374105"/>
                  <a:gd name="connsiteY0" fmla="*/ 1151930 h 1476451"/>
                  <a:gd name="connsiteX1" fmla="*/ 8459195 w 9374105"/>
                  <a:gd name="connsiteY1" fmla="*/ 407631 h 1476451"/>
                  <a:gd name="connsiteX2" fmla="*/ 8453239 w 9374105"/>
                  <a:gd name="connsiteY2" fmla="*/ 0 h 1476451"/>
                  <a:gd name="connsiteX3" fmla="*/ 9374105 w 9374105"/>
                  <a:gd name="connsiteY3" fmla="*/ 720122 h 1476451"/>
                  <a:gd name="connsiteX4" fmla="*/ 8432967 w 9374105"/>
                  <a:gd name="connsiteY4" fmla="*/ 1476451 h 1476451"/>
                  <a:gd name="connsiteX5" fmla="*/ 8464875 w 9374105"/>
                  <a:gd name="connsiteY5" fmla="*/ 1091699 h 1476451"/>
                  <a:gd name="connsiteX6" fmla="*/ 0 w 9374105"/>
                  <a:gd name="connsiteY6" fmla="*/ 1151930 h 1476451"/>
                  <a:gd name="connsiteX0" fmla="*/ 0 w 9374105"/>
                  <a:gd name="connsiteY0" fmla="*/ 1151930 h 1476451"/>
                  <a:gd name="connsiteX1" fmla="*/ 8459195 w 9374105"/>
                  <a:gd name="connsiteY1" fmla="*/ 407631 h 1476451"/>
                  <a:gd name="connsiteX2" fmla="*/ 8453239 w 9374105"/>
                  <a:gd name="connsiteY2" fmla="*/ 0 h 1476451"/>
                  <a:gd name="connsiteX3" fmla="*/ 9374105 w 9374105"/>
                  <a:gd name="connsiteY3" fmla="*/ 720122 h 1476451"/>
                  <a:gd name="connsiteX4" fmla="*/ 8432967 w 9374105"/>
                  <a:gd name="connsiteY4" fmla="*/ 1476451 h 1476451"/>
                  <a:gd name="connsiteX5" fmla="*/ 8464875 w 9374105"/>
                  <a:gd name="connsiteY5" fmla="*/ 1091699 h 1476451"/>
                  <a:gd name="connsiteX6" fmla="*/ 0 w 9374105"/>
                  <a:gd name="connsiteY6" fmla="*/ 1151930 h 1476451"/>
                  <a:gd name="connsiteX0" fmla="*/ 0 w 9374105"/>
                  <a:gd name="connsiteY0" fmla="*/ 1151930 h 1476451"/>
                  <a:gd name="connsiteX1" fmla="*/ 8459195 w 9374105"/>
                  <a:gd name="connsiteY1" fmla="*/ 407631 h 1476451"/>
                  <a:gd name="connsiteX2" fmla="*/ 8453239 w 9374105"/>
                  <a:gd name="connsiteY2" fmla="*/ 0 h 1476451"/>
                  <a:gd name="connsiteX3" fmla="*/ 9374105 w 9374105"/>
                  <a:gd name="connsiteY3" fmla="*/ 720122 h 1476451"/>
                  <a:gd name="connsiteX4" fmla="*/ 8432967 w 9374105"/>
                  <a:gd name="connsiteY4" fmla="*/ 1476451 h 1476451"/>
                  <a:gd name="connsiteX5" fmla="*/ 8464875 w 9374105"/>
                  <a:gd name="connsiteY5" fmla="*/ 1091699 h 1476451"/>
                  <a:gd name="connsiteX6" fmla="*/ 0 w 9374105"/>
                  <a:gd name="connsiteY6" fmla="*/ 1151930 h 1476451"/>
                  <a:gd name="connsiteX0" fmla="*/ 0 w 9374105"/>
                  <a:gd name="connsiteY0" fmla="*/ 1151930 h 1476451"/>
                  <a:gd name="connsiteX1" fmla="*/ 8459195 w 9374105"/>
                  <a:gd name="connsiteY1" fmla="*/ 407631 h 1476451"/>
                  <a:gd name="connsiteX2" fmla="*/ 8453239 w 9374105"/>
                  <a:gd name="connsiteY2" fmla="*/ 0 h 1476451"/>
                  <a:gd name="connsiteX3" fmla="*/ 9374105 w 9374105"/>
                  <a:gd name="connsiteY3" fmla="*/ 720122 h 1476451"/>
                  <a:gd name="connsiteX4" fmla="*/ 8432967 w 9374105"/>
                  <a:gd name="connsiteY4" fmla="*/ 1476451 h 1476451"/>
                  <a:gd name="connsiteX5" fmla="*/ 8464875 w 9374105"/>
                  <a:gd name="connsiteY5" fmla="*/ 1091699 h 1476451"/>
                  <a:gd name="connsiteX6" fmla="*/ 0 w 9374105"/>
                  <a:gd name="connsiteY6" fmla="*/ 1151930 h 1476451"/>
                  <a:gd name="connsiteX0" fmla="*/ 0 w 10287278"/>
                  <a:gd name="connsiteY0" fmla="*/ 1577008 h 1577008"/>
                  <a:gd name="connsiteX1" fmla="*/ 9372368 w 10287278"/>
                  <a:gd name="connsiteY1" fmla="*/ 407631 h 1577008"/>
                  <a:gd name="connsiteX2" fmla="*/ 9366412 w 10287278"/>
                  <a:gd name="connsiteY2" fmla="*/ 0 h 1577008"/>
                  <a:gd name="connsiteX3" fmla="*/ 10287278 w 10287278"/>
                  <a:gd name="connsiteY3" fmla="*/ 720122 h 1577008"/>
                  <a:gd name="connsiteX4" fmla="*/ 9346140 w 10287278"/>
                  <a:gd name="connsiteY4" fmla="*/ 1476451 h 1577008"/>
                  <a:gd name="connsiteX5" fmla="*/ 9378048 w 10287278"/>
                  <a:gd name="connsiteY5" fmla="*/ 1091699 h 1577008"/>
                  <a:gd name="connsiteX6" fmla="*/ 0 w 10287278"/>
                  <a:gd name="connsiteY6" fmla="*/ 1577008 h 1577008"/>
                  <a:gd name="connsiteX0" fmla="*/ 0 w 10287278"/>
                  <a:gd name="connsiteY0" fmla="*/ 1577008 h 1577008"/>
                  <a:gd name="connsiteX1" fmla="*/ 9372368 w 10287278"/>
                  <a:gd name="connsiteY1" fmla="*/ 407631 h 1577008"/>
                  <a:gd name="connsiteX2" fmla="*/ 9366412 w 10287278"/>
                  <a:gd name="connsiteY2" fmla="*/ 0 h 1577008"/>
                  <a:gd name="connsiteX3" fmla="*/ 10287278 w 10287278"/>
                  <a:gd name="connsiteY3" fmla="*/ 720122 h 1577008"/>
                  <a:gd name="connsiteX4" fmla="*/ 9346140 w 10287278"/>
                  <a:gd name="connsiteY4" fmla="*/ 1476451 h 1577008"/>
                  <a:gd name="connsiteX5" fmla="*/ 9378048 w 10287278"/>
                  <a:gd name="connsiteY5" fmla="*/ 1091699 h 1577008"/>
                  <a:gd name="connsiteX6" fmla="*/ 0 w 10287278"/>
                  <a:gd name="connsiteY6" fmla="*/ 1577008 h 1577008"/>
                  <a:gd name="connsiteX0" fmla="*/ 0 w 10287278"/>
                  <a:gd name="connsiteY0" fmla="*/ 1577008 h 1577008"/>
                  <a:gd name="connsiteX1" fmla="*/ 9372368 w 10287278"/>
                  <a:gd name="connsiteY1" fmla="*/ 407631 h 1577008"/>
                  <a:gd name="connsiteX2" fmla="*/ 9366412 w 10287278"/>
                  <a:gd name="connsiteY2" fmla="*/ 0 h 1577008"/>
                  <a:gd name="connsiteX3" fmla="*/ 10287278 w 10287278"/>
                  <a:gd name="connsiteY3" fmla="*/ 720122 h 1577008"/>
                  <a:gd name="connsiteX4" fmla="*/ 9346140 w 10287278"/>
                  <a:gd name="connsiteY4" fmla="*/ 1476451 h 1577008"/>
                  <a:gd name="connsiteX5" fmla="*/ 9378048 w 10287278"/>
                  <a:gd name="connsiteY5" fmla="*/ 1091699 h 1577008"/>
                  <a:gd name="connsiteX6" fmla="*/ 0 w 10287278"/>
                  <a:gd name="connsiteY6" fmla="*/ 1577008 h 1577008"/>
                  <a:gd name="connsiteX0" fmla="*/ 0 w 10287278"/>
                  <a:gd name="connsiteY0" fmla="*/ 1577008 h 1577008"/>
                  <a:gd name="connsiteX1" fmla="*/ 9372368 w 10287278"/>
                  <a:gd name="connsiteY1" fmla="*/ 407631 h 1577008"/>
                  <a:gd name="connsiteX2" fmla="*/ 9366412 w 10287278"/>
                  <a:gd name="connsiteY2" fmla="*/ 0 h 1577008"/>
                  <a:gd name="connsiteX3" fmla="*/ 10287278 w 10287278"/>
                  <a:gd name="connsiteY3" fmla="*/ 720122 h 1577008"/>
                  <a:gd name="connsiteX4" fmla="*/ 9346140 w 10287278"/>
                  <a:gd name="connsiteY4" fmla="*/ 1476451 h 1577008"/>
                  <a:gd name="connsiteX5" fmla="*/ 9378048 w 10287278"/>
                  <a:gd name="connsiteY5" fmla="*/ 1091699 h 1577008"/>
                  <a:gd name="connsiteX6" fmla="*/ 0 w 10287278"/>
                  <a:gd name="connsiteY6" fmla="*/ 1577008 h 1577008"/>
                  <a:gd name="connsiteX0" fmla="*/ 0 w 10287278"/>
                  <a:gd name="connsiteY0" fmla="*/ 1577008 h 1577008"/>
                  <a:gd name="connsiteX1" fmla="*/ 9372368 w 10287278"/>
                  <a:gd name="connsiteY1" fmla="*/ 407631 h 1577008"/>
                  <a:gd name="connsiteX2" fmla="*/ 9366412 w 10287278"/>
                  <a:gd name="connsiteY2" fmla="*/ 0 h 1577008"/>
                  <a:gd name="connsiteX3" fmla="*/ 10287278 w 10287278"/>
                  <a:gd name="connsiteY3" fmla="*/ 720122 h 1577008"/>
                  <a:gd name="connsiteX4" fmla="*/ 9346140 w 10287278"/>
                  <a:gd name="connsiteY4" fmla="*/ 1476451 h 1577008"/>
                  <a:gd name="connsiteX5" fmla="*/ 9378048 w 10287278"/>
                  <a:gd name="connsiteY5" fmla="*/ 1091699 h 1577008"/>
                  <a:gd name="connsiteX6" fmla="*/ 0 w 10287278"/>
                  <a:gd name="connsiteY6" fmla="*/ 1577008 h 1577008"/>
                  <a:gd name="connsiteX0" fmla="*/ 0 w 10287278"/>
                  <a:gd name="connsiteY0" fmla="*/ 1577008 h 1577008"/>
                  <a:gd name="connsiteX1" fmla="*/ 9372368 w 10287278"/>
                  <a:gd name="connsiteY1" fmla="*/ 407631 h 1577008"/>
                  <a:gd name="connsiteX2" fmla="*/ 9366412 w 10287278"/>
                  <a:gd name="connsiteY2" fmla="*/ 0 h 1577008"/>
                  <a:gd name="connsiteX3" fmla="*/ 10287278 w 10287278"/>
                  <a:gd name="connsiteY3" fmla="*/ 720122 h 1577008"/>
                  <a:gd name="connsiteX4" fmla="*/ 9346140 w 10287278"/>
                  <a:gd name="connsiteY4" fmla="*/ 1476451 h 1577008"/>
                  <a:gd name="connsiteX5" fmla="*/ 9378048 w 10287278"/>
                  <a:gd name="connsiteY5" fmla="*/ 1091699 h 1577008"/>
                  <a:gd name="connsiteX6" fmla="*/ 0 w 10287278"/>
                  <a:gd name="connsiteY6" fmla="*/ 1577008 h 1577008"/>
                  <a:gd name="connsiteX0" fmla="*/ 0 w 10287278"/>
                  <a:gd name="connsiteY0" fmla="*/ 1577008 h 1577008"/>
                  <a:gd name="connsiteX1" fmla="*/ 9372368 w 10287278"/>
                  <a:gd name="connsiteY1" fmla="*/ 407631 h 1577008"/>
                  <a:gd name="connsiteX2" fmla="*/ 9366412 w 10287278"/>
                  <a:gd name="connsiteY2" fmla="*/ 0 h 1577008"/>
                  <a:gd name="connsiteX3" fmla="*/ 10287278 w 10287278"/>
                  <a:gd name="connsiteY3" fmla="*/ 720122 h 1577008"/>
                  <a:gd name="connsiteX4" fmla="*/ 9346140 w 10287278"/>
                  <a:gd name="connsiteY4" fmla="*/ 1476451 h 1577008"/>
                  <a:gd name="connsiteX5" fmla="*/ 9378048 w 10287278"/>
                  <a:gd name="connsiteY5" fmla="*/ 1091699 h 1577008"/>
                  <a:gd name="connsiteX6" fmla="*/ 0 w 10287278"/>
                  <a:gd name="connsiteY6" fmla="*/ 1577008 h 1577008"/>
                  <a:gd name="connsiteX0" fmla="*/ 0 w 10287278"/>
                  <a:gd name="connsiteY0" fmla="*/ 1577008 h 1577008"/>
                  <a:gd name="connsiteX1" fmla="*/ 9372368 w 10287278"/>
                  <a:gd name="connsiteY1" fmla="*/ 407631 h 1577008"/>
                  <a:gd name="connsiteX2" fmla="*/ 9366412 w 10287278"/>
                  <a:gd name="connsiteY2" fmla="*/ 0 h 1577008"/>
                  <a:gd name="connsiteX3" fmla="*/ 10287278 w 10287278"/>
                  <a:gd name="connsiteY3" fmla="*/ 720122 h 1577008"/>
                  <a:gd name="connsiteX4" fmla="*/ 9346140 w 10287278"/>
                  <a:gd name="connsiteY4" fmla="*/ 1476451 h 1577008"/>
                  <a:gd name="connsiteX5" fmla="*/ 9378048 w 10287278"/>
                  <a:gd name="connsiteY5" fmla="*/ 1091699 h 1577008"/>
                  <a:gd name="connsiteX6" fmla="*/ 0 w 10287278"/>
                  <a:gd name="connsiteY6" fmla="*/ 1577008 h 1577008"/>
                  <a:gd name="connsiteX0" fmla="*/ 0 w 10287278"/>
                  <a:gd name="connsiteY0" fmla="*/ 1577008 h 1577008"/>
                  <a:gd name="connsiteX1" fmla="*/ 9372368 w 10287278"/>
                  <a:gd name="connsiteY1" fmla="*/ 407631 h 1577008"/>
                  <a:gd name="connsiteX2" fmla="*/ 9366412 w 10287278"/>
                  <a:gd name="connsiteY2" fmla="*/ 0 h 1577008"/>
                  <a:gd name="connsiteX3" fmla="*/ 10287278 w 10287278"/>
                  <a:gd name="connsiteY3" fmla="*/ 720122 h 1577008"/>
                  <a:gd name="connsiteX4" fmla="*/ 9346140 w 10287278"/>
                  <a:gd name="connsiteY4" fmla="*/ 1476451 h 1577008"/>
                  <a:gd name="connsiteX5" fmla="*/ 9378048 w 10287278"/>
                  <a:gd name="connsiteY5" fmla="*/ 1091699 h 1577008"/>
                  <a:gd name="connsiteX6" fmla="*/ 0 w 10287278"/>
                  <a:gd name="connsiteY6" fmla="*/ 1577008 h 1577008"/>
                  <a:gd name="connsiteX0" fmla="*/ 0 w 10287278"/>
                  <a:gd name="connsiteY0" fmla="*/ 1577008 h 1577008"/>
                  <a:gd name="connsiteX1" fmla="*/ 9372368 w 10287278"/>
                  <a:gd name="connsiteY1" fmla="*/ 407631 h 1577008"/>
                  <a:gd name="connsiteX2" fmla="*/ 9366412 w 10287278"/>
                  <a:gd name="connsiteY2" fmla="*/ 0 h 1577008"/>
                  <a:gd name="connsiteX3" fmla="*/ 10287278 w 10287278"/>
                  <a:gd name="connsiteY3" fmla="*/ 720122 h 1577008"/>
                  <a:gd name="connsiteX4" fmla="*/ 9346140 w 10287278"/>
                  <a:gd name="connsiteY4" fmla="*/ 1476451 h 1577008"/>
                  <a:gd name="connsiteX5" fmla="*/ 9371895 w 10287278"/>
                  <a:gd name="connsiteY5" fmla="*/ 1118990 h 1577008"/>
                  <a:gd name="connsiteX6" fmla="*/ 0 w 10287278"/>
                  <a:gd name="connsiteY6" fmla="*/ 1577008 h 1577008"/>
                  <a:gd name="connsiteX0" fmla="*/ 0 w 10287278"/>
                  <a:gd name="connsiteY0" fmla="*/ 1577008 h 1577008"/>
                  <a:gd name="connsiteX1" fmla="*/ 9372368 w 10287278"/>
                  <a:gd name="connsiteY1" fmla="*/ 407631 h 1577008"/>
                  <a:gd name="connsiteX2" fmla="*/ 9366412 w 10287278"/>
                  <a:gd name="connsiteY2" fmla="*/ 0 h 1577008"/>
                  <a:gd name="connsiteX3" fmla="*/ 10287278 w 10287278"/>
                  <a:gd name="connsiteY3" fmla="*/ 720122 h 1577008"/>
                  <a:gd name="connsiteX4" fmla="*/ 9346140 w 10287278"/>
                  <a:gd name="connsiteY4" fmla="*/ 1476451 h 1577008"/>
                  <a:gd name="connsiteX5" fmla="*/ 9371895 w 10287278"/>
                  <a:gd name="connsiteY5" fmla="*/ 1118990 h 1577008"/>
                  <a:gd name="connsiteX6" fmla="*/ 0 w 10287278"/>
                  <a:gd name="connsiteY6" fmla="*/ 1577008 h 1577008"/>
                  <a:gd name="connsiteX0" fmla="*/ 0 w 10287278"/>
                  <a:gd name="connsiteY0" fmla="*/ 1577008 h 1577008"/>
                  <a:gd name="connsiteX1" fmla="*/ 9475660 w 10287278"/>
                  <a:gd name="connsiteY1" fmla="*/ 617328 h 1577008"/>
                  <a:gd name="connsiteX2" fmla="*/ 9366412 w 10287278"/>
                  <a:gd name="connsiteY2" fmla="*/ 0 h 1577008"/>
                  <a:gd name="connsiteX3" fmla="*/ 10287278 w 10287278"/>
                  <a:gd name="connsiteY3" fmla="*/ 720122 h 1577008"/>
                  <a:gd name="connsiteX4" fmla="*/ 9346140 w 10287278"/>
                  <a:gd name="connsiteY4" fmla="*/ 1476451 h 1577008"/>
                  <a:gd name="connsiteX5" fmla="*/ 9371895 w 10287278"/>
                  <a:gd name="connsiteY5" fmla="*/ 1118990 h 1577008"/>
                  <a:gd name="connsiteX6" fmla="*/ 0 w 10287278"/>
                  <a:gd name="connsiteY6" fmla="*/ 1577008 h 1577008"/>
                  <a:gd name="connsiteX0" fmla="*/ 0 w 10287278"/>
                  <a:gd name="connsiteY0" fmla="*/ 1577008 h 1577008"/>
                  <a:gd name="connsiteX1" fmla="*/ 9374813 w 10287278"/>
                  <a:gd name="connsiteY1" fmla="*/ 377820 h 1577008"/>
                  <a:gd name="connsiteX2" fmla="*/ 9366412 w 10287278"/>
                  <a:gd name="connsiteY2" fmla="*/ 0 h 1577008"/>
                  <a:gd name="connsiteX3" fmla="*/ 10287278 w 10287278"/>
                  <a:gd name="connsiteY3" fmla="*/ 720122 h 1577008"/>
                  <a:gd name="connsiteX4" fmla="*/ 9346140 w 10287278"/>
                  <a:gd name="connsiteY4" fmla="*/ 1476451 h 1577008"/>
                  <a:gd name="connsiteX5" fmla="*/ 9371895 w 10287278"/>
                  <a:gd name="connsiteY5" fmla="*/ 1118990 h 1577008"/>
                  <a:gd name="connsiteX6" fmla="*/ 0 w 10287278"/>
                  <a:gd name="connsiteY6" fmla="*/ 1577008 h 1577008"/>
                  <a:gd name="connsiteX0" fmla="*/ 0 w 10287278"/>
                  <a:gd name="connsiteY0" fmla="*/ 1577008 h 1577008"/>
                  <a:gd name="connsiteX1" fmla="*/ 9374813 w 10287278"/>
                  <a:gd name="connsiteY1" fmla="*/ 377820 h 1577008"/>
                  <a:gd name="connsiteX2" fmla="*/ 9366412 w 10287278"/>
                  <a:gd name="connsiteY2" fmla="*/ 0 h 1577008"/>
                  <a:gd name="connsiteX3" fmla="*/ 10287278 w 10287278"/>
                  <a:gd name="connsiteY3" fmla="*/ 720122 h 1577008"/>
                  <a:gd name="connsiteX4" fmla="*/ 9346140 w 10287278"/>
                  <a:gd name="connsiteY4" fmla="*/ 1476451 h 1577008"/>
                  <a:gd name="connsiteX5" fmla="*/ 9371895 w 10287278"/>
                  <a:gd name="connsiteY5" fmla="*/ 1118990 h 1577008"/>
                  <a:gd name="connsiteX6" fmla="*/ 0 w 10287278"/>
                  <a:gd name="connsiteY6" fmla="*/ 1577008 h 1577008"/>
                  <a:gd name="connsiteX0" fmla="*/ 0 w 10287278"/>
                  <a:gd name="connsiteY0" fmla="*/ 1577008 h 1577008"/>
                  <a:gd name="connsiteX1" fmla="*/ 9374813 w 10287278"/>
                  <a:gd name="connsiteY1" fmla="*/ 377820 h 1577008"/>
                  <a:gd name="connsiteX2" fmla="*/ 9366412 w 10287278"/>
                  <a:gd name="connsiteY2" fmla="*/ 0 h 1577008"/>
                  <a:gd name="connsiteX3" fmla="*/ 10287278 w 10287278"/>
                  <a:gd name="connsiteY3" fmla="*/ 720122 h 1577008"/>
                  <a:gd name="connsiteX4" fmla="*/ 9346140 w 10287278"/>
                  <a:gd name="connsiteY4" fmla="*/ 1476451 h 1577008"/>
                  <a:gd name="connsiteX5" fmla="*/ 9371895 w 10287278"/>
                  <a:gd name="connsiteY5" fmla="*/ 1118990 h 1577008"/>
                  <a:gd name="connsiteX6" fmla="*/ 0 w 10287278"/>
                  <a:gd name="connsiteY6" fmla="*/ 1577008 h 1577008"/>
                  <a:gd name="connsiteX0" fmla="*/ 0 w 10287278"/>
                  <a:gd name="connsiteY0" fmla="*/ 1577008 h 1577008"/>
                  <a:gd name="connsiteX1" fmla="*/ 9374813 w 10287278"/>
                  <a:gd name="connsiteY1" fmla="*/ 377820 h 1577008"/>
                  <a:gd name="connsiteX2" fmla="*/ 9366412 w 10287278"/>
                  <a:gd name="connsiteY2" fmla="*/ 0 h 1577008"/>
                  <a:gd name="connsiteX3" fmla="*/ 10287278 w 10287278"/>
                  <a:gd name="connsiteY3" fmla="*/ 720122 h 1577008"/>
                  <a:gd name="connsiteX4" fmla="*/ 9346140 w 10287278"/>
                  <a:gd name="connsiteY4" fmla="*/ 1476451 h 1577008"/>
                  <a:gd name="connsiteX5" fmla="*/ 9371895 w 10287278"/>
                  <a:gd name="connsiteY5" fmla="*/ 1118990 h 1577008"/>
                  <a:gd name="connsiteX6" fmla="*/ 0 w 10287278"/>
                  <a:gd name="connsiteY6" fmla="*/ 1577008 h 1577008"/>
                  <a:gd name="connsiteX0" fmla="*/ 0 w 10287278"/>
                  <a:gd name="connsiteY0" fmla="*/ 1577008 h 1577008"/>
                  <a:gd name="connsiteX1" fmla="*/ 9374813 w 10287278"/>
                  <a:gd name="connsiteY1" fmla="*/ 377820 h 1577008"/>
                  <a:gd name="connsiteX2" fmla="*/ 9366412 w 10287278"/>
                  <a:gd name="connsiteY2" fmla="*/ 0 h 1577008"/>
                  <a:gd name="connsiteX3" fmla="*/ 10287278 w 10287278"/>
                  <a:gd name="connsiteY3" fmla="*/ 720122 h 1577008"/>
                  <a:gd name="connsiteX4" fmla="*/ 9346140 w 10287278"/>
                  <a:gd name="connsiteY4" fmla="*/ 1476451 h 1577008"/>
                  <a:gd name="connsiteX5" fmla="*/ 9371895 w 10287278"/>
                  <a:gd name="connsiteY5" fmla="*/ 1118990 h 1577008"/>
                  <a:gd name="connsiteX6" fmla="*/ 0 w 10287278"/>
                  <a:gd name="connsiteY6" fmla="*/ 1577008 h 1577008"/>
                  <a:gd name="connsiteX0" fmla="*/ 0 w 10287278"/>
                  <a:gd name="connsiteY0" fmla="*/ 1606070 h 1606070"/>
                  <a:gd name="connsiteX1" fmla="*/ 9374813 w 10287278"/>
                  <a:gd name="connsiteY1" fmla="*/ 406882 h 1606070"/>
                  <a:gd name="connsiteX2" fmla="*/ 9366412 w 10287278"/>
                  <a:gd name="connsiteY2" fmla="*/ 29062 h 1606070"/>
                  <a:gd name="connsiteX3" fmla="*/ 10287278 w 10287278"/>
                  <a:gd name="connsiteY3" fmla="*/ 749184 h 1606070"/>
                  <a:gd name="connsiteX4" fmla="*/ 9346140 w 10287278"/>
                  <a:gd name="connsiteY4" fmla="*/ 1505513 h 1606070"/>
                  <a:gd name="connsiteX5" fmla="*/ 9371895 w 10287278"/>
                  <a:gd name="connsiteY5" fmla="*/ 1148052 h 1606070"/>
                  <a:gd name="connsiteX6" fmla="*/ 0 w 10287278"/>
                  <a:gd name="connsiteY6" fmla="*/ 1606070 h 1606070"/>
                  <a:gd name="connsiteX0" fmla="*/ 0 w 10287278"/>
                  <a:gd name="connsiteY0" fmla="*/ 1606070 h 1606070"/>
                  <a:gd name="connsiteX1" fmla="*/ 9374813 w 10287278"/>
                  <a:gd name="connsiteY1" fmla="*/ 406882 h 1606070"/>
                  <a:gd name="connsiteX2" fmla="*/ 9366412 w 10287278"/>
                  <a:gd name="connsiteY2" fmla="*/ 29062 h 1606070"/>
                  <a:gd name="connsiteX3" fmla="*/ 10287278 w 10287278"/>
                  <a:gd name="connsiteY3" fmla="*/ 749184 h 1606070"/>
                  <a:gd name="connsiteX4" fmla="*/ 9346140 w 10287278"/>
                  <a:gd name="connsiteY4" fmla="*/ 1505513 h 1606070"/>
                  <a:gd name="connsiteX5" fmla="*/ 9371895 w 10287278"/>
                  <a:gd name="connsiteY5" fmla="*/ 1148052 h 1606070"/>
                  <a:gd name="connsiteX6" fmla="*/ 0 w 10287278"/>
                  <a:gd name="connsiteY6" fmla="*/ 1606070 h 1606070"/>
                  <a:gd name="connsiteX0" fmla="*/ 0 w 10195269"/>
                  <a:gd name="connsiteY0" fmla="*/ 1606070 h 1606070"/>
                  <a:gd name="connsiteX1" fmla="*/ 9374813 w 10195269"/>
                  <a:gd name="connsiteY1" fmla="*/ 406882 h 1606070"/>
                  <a:gd name="connsiteX2" fmla="*/ 9366412 w 10195269"/>
                  <a:gd name="connsiteY2" fmla="*/ 29062 h 1606070"/>
                  <a:gd name="connsiteX3" fmla="*/ 10195269 w 10195269"/>
                  <a:gd name="connsiteY3" fmla="*/ 1012086 h 1606070"/>
                  <a:gd name="connsiteX4" fmla="*/ 9346140 w 10195269"/>
                  <a:gd name="connsiteY4" fmla="*/ 1505513 h 1606070"/>
                  <a:gd name="connsiteX5" fmla="*/ 9371895 w 10195269"/>
                  <a:gd name="connsiteY5" fmla="*/ 1148052 h 1606070"/>
                  <a:gd name="connsiteX6" fmla="*/ 0 w 10195269"/>
                  <a:gd name="connsiteY6" fmla="*/ 1606070 h 1606070"/>
                  <a:gd name="connsiteX0" fmla="*/ 0 w 10195269"/>
                  <a:gd name="connsiteY0" fmla="*/ 1606070 h 1606070"/>
                  <a:gd name="connsiteX1" fmla="*/ 9374813 w 10195269"/>
                  <a:gd name="connsiteY1" fmla="*/ 406882 h 1606070"/>
                  <a:gd name="connsiteX2" fmla="*/ 9366412 w 10195269"/>
                  <a:gd name="connsiteY2" fmla="*/ 29062 h 1606070"/>
                  <a:gd name="connsiteX3" fmla="*/ 10195269 w 10195269"/>
                  <a:gd name="connsiteY3" fmla="*/ 1012086 h 1606070"/>
                  <a:gd name="connsiteX4" fmla="*/ 9238825 w 10195269"/>
                  <a:gd name="connsiteY4" fmla="*/ 1536784 h 1606070"/>
                  <a:gd name="connsiteX5" fmla="*/ 9371895 w 10195269"/>
                  <a:gd name="connsiteY5" fmla="*/ 1148052 h 1606070"/>
                  <a:gd name="connsiteX6" fmla="*/ 0 w 10195269"/>
                  <a:gd name="connsiteY6" fmla="*/ 1606070 h 1606070"/>
                  <a:gd name="connsiteX0" fmla="*/ 0 w 10195269"/>
                  <a:gd name="connsiteY0" fmla="*/ 1606070 h 1606070"/>
                  <a:gd name="connsiteX1" fmla="*/ 9374813 w 10195269"/>
                  <a:gd name="connsiteY1" fmla="*/ 406882 h 1606070"/>
                  <a:gd name="connsiteX2" fmla="*/ 9366412 w 10195269"/>
                  <a:gd name="connsiteY2" fmla="*/ 29062 h 1606070"/>
                  <a:gd name="connsiteX3" fmla="*/ 10195269 w 10195269"/>
                  <a:gd name="connsiteY3" fmla="*/ 1012086 h 1606070"/>
                  <a:gd name="connsiteX4" fmla="*/ 9238825 w 10195269"/>
                  <a:gd name="connsiteY4" fmla="*/ 1536784 h 1606070"/>
                  <a:gd name="connsiteX5" fmla="*/ 9276255 w 10195269"/>
                  <a:gd name="connsiteY5" fmla="*/ 1110188 h 1606070"/>
                  <a:gd name="connsiteX6" fmla="*/ 0 w 10195269"/>
                  <a:gd name="connsiteY6" fmla="*/ 1606070 h 1606070"/>
                  <a:gd name="connsiteX0" fmla="*/ 0 w 10195269"/>
                  <a:gd name="connsiteY0" fmla="*/ 1644719 h 1644719"/>
                  <a:gd name="connsiteX1" fmla="*/ 9299417 w 10195269"/>
                  <a:gd name="connsiteY1" fmla="*/ 368354 h 1644719"/>
                  <a:gd name="connsiteX2" fmla="*/ 9366412 w 10195269"/>
                  <a:gd name="connsiteY2" fmla="*/ 67711 h 1644719"/>
                  <a:gd name="connsiteX3" fmla="*/ 10195269 w 10195269"/>
                  <a:gd name="connsiteY3" fmla="*/ 1050735 h 1644719"/>
                  <a:gd name="connsiteX4" fmla="*/ 9238825 w 10195269"/>
                  <a:gd name="connsiteY4" fmla="*/ 1575433 h 1644719"/>
                  <a:gd name="connsiteX5" fmla="*/ 9276255 w 10195269"/>
                  <a:gd name="connsiteY5" fmla="*/ 1148837 h 1644719"/>
                  <a:gd name="connsiteX6" fmla="*/ 0 w 10195269"/>
                  <a:gd name="connsiteY6" fmla="*/ 1644719 h 1644719"/>
                  <a:gd name="connsiteX0" fmla="*/ 0 w 10195269"/>
                  <a:gd name="connsiteY0" fmla="*/ 1742552 h 1742552"/>
                  <a:gd name="connsiteX1" fmla="*/ 9299417 w 10195269"/>
                  <a:gd name="connsiteY1" fmla="*/ 466187 h 1742552"/>
                  <a:gd name="connsiteX2" fmla="*/ 9299134 w 10195269"/>
                  <a:gd name="connsiteY2" fmla="*/ 0 h 1742552"/>
                  <a:gd name="connsiteX3" fmla="*/ 10195269 w 10195269"/>
                  <a:gd name="connsiteY3" fmla="*/ 1148568 h 1742552"/>
                  <a:gd name="connsiteX4" fmla="*/ 9238825 w 10195269"/>
                  <a:gd name="connsiteY4" fmla="*/ 1673266 h 1742552"/>
                  <a:gd name="connsiteX5" fmla="*/ 9276255 w 10195269"/>
                  <a:gd name="connsiteY5" fmla="*/ 1246670 h 1742552"/>
                  <a:gd name="connsiteX6" fmla="*/ 0 w 10195269"/>
                  <a:gd name="connsiteY6" fmla="*/ 1742552 h 1742552"/>
                  <a:gd name="connsiteX0" fmla="*/ 0 w 10195269"/>
                  <a:gd name="connsiteY0" fmla="*/ 1742552 h 1742552"/>
                  <a:gd name="connsiteX1" fmla="*/ 9291035 w 10195269"/>
                  <a:gd name="connsiteY1" fmla="*/ 331737 h 1742552"/>
                  <a:gd name="connsiteX2" fmla="*/ 9299134 w 10195269"/>
                  <a:gd name="connsiteY2" fmla="*/ 0 h 1742552"/>
                  <a:gd name="connsiteX3" fmla="*/ 10195269 w 10195269"/>
                  <a:gd name="connsiteY3" fmla="*/ 1148568 h 1742552"/>
                  <a:gd name="connsiteX4" fmla="*/ 9238825 w 10195269"/>
                  <a:gd name="connsiteY4" fmla="*/ 1673266 h 1742552"/>
                  <a:gd name="connsiteX5" fmla="*/ 9276255 w 10195269"/>
                  <a:gd name="connsiteY5" fmla="*/ 1246670 h 1742552"/>
                  <a:gd name="connsiteX6" fmla="*/ 0 w 10195269"/>
                  <a:gd name="connsiteY6" fmla="*/ 1742552 h 1742552"/>
                  <a:gd name="connsiteX0" fmla="*/ 0 w 10195269"/>
                  <a:gd name="connsiteY0" fmla="*/ 1742552 h 1742552"/>
                  <a:gd name="connsiteX1" fmla="*/ 9291035 w 10195269"/>
                  <a:gd name="connsiteY1" fmla="*/ 331737 h 1742552"/>
                  <a:gd name="connsiteX2" fmla="*/ 9299134 w 10195269"/>
                  <a:gd name="connsiteY2" fmla="*/ 0 h 1742552"/>
                  <a:gd name="connsiteX3" fmla="*/ 10195269 w 10195269"/>
                  <a:gd name="connsiteY3" fmla="*/ 1148568 h 1742552"/>
                  <a:gd name="connsiteX4" fmla="*/ 9238825 w 10195269"/>
                  <a:gd name="connsiteY4" fmla="*/ 1673266 h 1742552"/>
                  <a:gd name="connsiteX5" fmla="*/ 9241419 w 10195269"/>
                  <a:gd name="connsiteY5" fmla="*/ 1398288 h 1742552"/>
                  <a:gd name="connsiteX6" fmla="*/ 0 w 10195269"/>
                  <a:gd name="connsiteY6" fmla="*/ 1742552 h 1742552"/>
                  <a:gd name="connsiteX0" fmla="*/ 0 w 9980568"/>
                  <a:gd name="connsiteY0" fmla="*/ 1742552 h 1742552"/>
                  <a:gd name="connsiteX1" fmla="*/ 9291035 w 9980568"/>
                  <a:gd name="connsiteY1" fmla="*/ 331737 h 1742552"/>
                  <a:gd name="connsiteX2" fmla="*/ 9299134 w 9980568"/>
                  <a:gd name="connsiteY2" fmla="*/ 0 h 1742552"/>
                  <a:gd name="connsiteX3" fmla="*/ 9980568 w 9980568"/>
                  <a:gd name="connsiteY3" fmla="*/ 884486 h 1742552"/>
                  <a:gd name="connsiteX4" fmla="*/ 9238825 w 9980568"/>
                  <a:gd name="connsiteY4" fmla="*/ 1673266 h 1742552"/>
                  <a:gd name="connsiteX5" fmla="*/ 9241419 w 9980568"/>
                  <a:gd name="connsiteY5" fmla="*/ 1398288 h 1742552"/>
                  <a:gd name="connsiteX6" fmla="*/ 0 w 9980568"/>
                  <a:gd name="connsiteY6" fmla="*/ 1742552 h 1742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80568" h="1742552">
                    <a:moveTo>
                      <a:pt x="0" y="1742552"/>
                    </a:moveTo>
                    <a:cubicBezTo>
                      <a:pt x="2385199" y="-834314"/>
                      <a:pt x="7471317" y="225144"/>
                      <a:pt x="9291035" y="331737"/>
                    </a:cubicBezTo>
                    <a:cubicBezTo>
                      <a:pt x="9289050" y="195860"/>
                      <a:pt x="9301119" y="135877"/>
                      <a:pt x="9299134" y="0"/>
                    </a:cubicBezTo>
                    <a:lnTo>
                      <a:pt x="9980568" y="884486"/>
                    </a:lnTo>
                    <a:lnTo>
                      <a:pt x="9238825" y="1673266"/>
                    </a:lnTo>
                    <a:cubicBezTo>
                      <a:pt x="9239690" y="1581607"/>
                      <a:pt x="9240554" y="1489947"/>
                      <a:pt x="9241419" y="1398288"/>
                    </a:cubicBezTo>
                    <a:cubicBezTo>
                      <a:pt x="9033311" y="1381110"/>
                      <a:pt x="3352338" y="-334411"/>
                      <a:pt x="0" y="17425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DFC1"/>
                  </a:gs>
                  <a:gs pos="100000">
                    <a:srgbClr val="F9CBC8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4" name="Elipse 43">
                <a:extLst>
                  <a:ext uri="{FF2B5EF4-FFF2-40B4-BE49-F238E27FC236}">
                    <a16:creationId xmlns:a16="http://schemas.microsoft.com/office/drawing/2014/main" id="{7D1B6FE9-B2CB-4418-B968-79C735D557F3}"/>
                  </a:ext>
                </a:extLst>
              </p:cNvPr>
              <p:cNvSpPr/>
              <p:nvPr/>
            </p:nvSpPr>
            <p:spPr>
              <a:xfrm>
                <a:off x="710455" y="4738610"/>
                <a:ext cx="300218" cy="300218"/>
              </a:xfrm>
              <a:prstGeom prst="ellipse">
                <a:avLst/>
              </a:prstGeom>
              <a:solidFill>
                <a:srgbClr val="E8303B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0" name="Elipse 49">
                <a:extLst>
                  <a:ext uri="{FF2B5EF4-FFF2-40B4-BE49-F238E27FC236}">
                    <a16:creationId xmlns:a16="http://schemas.microsoft.com/office/drawing/2014/main" id="{7A9CA690-6980-4F06-8115-7BC679ACA76D}"/>
                  </a:ext>
                </a:extLst>
              </p:cNvPr>
              <p:cNvSpPr/>
              <p:nvPr/>
            </p:nvSpPr>
            <p:spPr>
              <a:xfrm>
                <a:off x="2884242" y="3521696"/>
                <a:ext cx="360106" cy="360106"/>
              </a:xfrm>
              <a:prstGeom prst="ellipse">
                <a:avLst/>
              </a:prstGeom>
              <a:solidFill>
                <a:srgbClr val="E8303B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1" name="Elipse 50">
                <a:extLst>
                  <a:ext uri="{FF2B5EF4-FFF2-40B4-BE49-F238E27FC236}">
                    <a16:creationId xmlns:a16="http://schemas.microsoft.com/office/drawing/2014/main" id="{CB659901-4D31-41B8-A6CD-E1A1A24EDE09}"/>
                  </a:ext>
                </a:extLst>
              </p:cNvPr>
              <p:cNvSpPr/>
              <p:nvPr/>
            </p:nvSpPr>
            <p:spPr>
              <a:xfrm>
                <a:off x="5475074" y="2690256"/>
                <a:ext cx="432054" cy="432054"/>
              </a:xfrm>
              <a:prstGeom prst="ellipse">
                <a:avLst/>
              </a:prstGeom>
              <a:solidFill>
                <a:srgbClr val="E8303B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52" name="Elipse 51">
                <a:extLst>
                  <a:ext uri="{FF2B5EF4-FFF2-40B4-BE49-F238E27FC236}">
                    <a16:creationId xmlns:a16="http://schemas.microsoft.com/office/drawing/2014/main" id="{03F9334F-B9CD-4DC0-8CF3-8BA405412360}"/>
                  </a:ext>
                </a:extLst>
              </p:cNvPr>
              <p:cNvSpPr/>
              <p:nvPr/>
            </p:nvSpPr>
            <p:spPr>
              <a:xfrm>
                <a:off x="7793830" y="2199739"/>
                <a:ext cx="514290" cy="514290"/>
              </a:xfrm>
              <a:prstGeom prst="ellipse">
                <a:avLst/>
              </a:prstGeom>
              <a:solidFill>
                <a:srgbClr val="E8303B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3" name="Elipse 52">
                <a:extLst>
                  <a:ext uri="{FF2B5EF4-FFF2-40B4-BE49-F238E27FC236}">
                    <a16:creationId xmlns:a16="http://schemas.microsoft.com/office/drawing/2014/main" id="{56DB8C4F-58BF-4687-B9BC-712B9F6A1828}"/>
                  </a:ext>
                </a:extLst>
              </p:cNvPr>
              <p:cNvSpPr/>
              <p:nvPr/>
            </p:nvSpPr>
            <p:spPr>
              <a:xfrm>
                <a:off x="9834678" y="1842873"/>
                <a:ext cx="719102" cy="719102"/>
              </a:xfrm>
              <a:prstGeom prst="ellipse">
                <a:avLst/>
              </a:prstGeom>
              <a:solidFill>
                <a:srgbClr val="E8303B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6" name="Picture 2">
                <a:extLst>
                  <a:ext uri="{FF2B5EF4-FFF2-40B4-BE49-F238E27FC236}">
                    <a16:creationId xmlns:a16="http://schemas.microsoft.com/office/drawing/2014/main" id="{654506DC-3826-324A-B33E-4576CAC47F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179" y="3004523"/>
                <a:ext cx="1008112" cy="157345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30E92036-8BE8-134E-A490-084C50366A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2540219" y="1958276"/>
                <a:ext cx="1048152" cy="1511506"/>
              </a:xfrm>
              <a:prstGeom prst="rect">
                <a:avLst/>
              </a:prstGeom>
              <a:ln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9" name="Picture 2">
                <a:extLst>
                  <a:ext uri="{FF2B5EF4-FFF2-40B4-BE49-F238E27FC236}">
                    <a16:creationId xmlns:a16="http://schemas.microsoft.com/office/drawing/2014/main" id="{92D1DF00-6A12-2943-907B-AE1C00F414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7678" y="1067202"/>
                <a:ext cx="1006845" cy="1519248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0" name="Picture 2">
                <a:extLst>
                  <a:ext uri="{FF2B5EF4-FFF2-40B4-BE49-F238E27FC236}">
                    <a16:creationId xmlns:a16="http://schemas.microsoft.com/office/drawing/2014/main" id="{8BBE4F64-C89E-5C4C-8C4F-2EBC599735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22907" y="427637"/>
                <a:ext cx="1742644" cy="132544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1" name="Picture 3">
                <a:extLst>
                  <a:ext uri="{FF2B5EF4-FFF2-40B4-BE49-F238E27FC236}">
                    <a16:creationId xmlns:a16="http://schemas.microsoft.com/office/drawing/2014/main" id="{6C9268B0-286D-C14E-8B49-DA06A71C42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3400" y="600213"/>
                <a:ext cx="1007703" cy="1471656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18698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ítulo 1"/>
          <p:cNvSpPr>
            <a:spLocks noGrp="1"/>
          </p:cNvSpPr>
          <p:nvPr>
            <p:ph type="title"/>
          </p:nvPr>
        </p:nvSpPr>
        <p:spPr>
          <a:xfrm>
            <a:off x="1919288" y="4762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pt-BR" sz="3200"/>
            </a:br>
            <a:r>
              <a:rPr lang="en-US" altLang="pt-BR" sz="3200"/>
              <a:t>Implementação da Profilaxia  Pré-Exposição ao HIV  </a:t>
            </a:r>
            <a:br>
              <a:rPr lang="pt-BR" altLang="pt-BR" sz="3200"/>
            </a:br>
            <a:r>
              <a:rPr lang="pt-BR" altLang="pt-BR" sz="3200"/>
              <a:t>Um projeto de demonstração</a:t>
            </a:r>
            <a:r>
              <a:rPr lang="en-US" altLang="pt-BR" sz="3200"/>
              <a:t>- PrEP Brasil</a:t>
            </a:r>
            <a:br>
              <a:rPr lang="en-US" altLang="pt-BR" sz="3200"/>
            </a:br>
            <a:br>
              <a:rPr lang="pt-BR" altLang="pt-BR" sz="2800"/>
            </a:br>
            <a:endParaRPr lang="pt-BR" altLang="pt-BR" sz="2800"/>
          </a:p>
        </p:txBody>
      </p:sp>
      <p:pic>
        <p:nvPicPr>
          <p:cNvPr id="74755" name="Espaço Reservado para Conteúdo 4" descr="PREP PRETO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3613" y="2420939"/>
            <a:ext cx="5059362" cy="2657475"/>
          </a:xfrm>
        </p:spPr>
      </p:pic>
    </p:spTree>
    <p:extLst>
      <p:ext uri="{BB962C8B-B14F-4D97-AF65-F5344CB8AC3E}">
        <p14:creationId xmlns:p14="http://schemas.microsoft.com/office/powerpoint/2010/main" val="4369386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Empty"/>
</p:tagLst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1021</Words>
  <Application>Microsoft Office PowerPoint</Application>
  <PresentationFormat>Widescreen</PresentationFormat>
  <Paragraphs>298</Paragraphs>
  <Slides>26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6" baseType="lpstr">
      <vt:lpstr>MS PGothic</vt:lpstr>
      <vt:lpstr>Arial</vt:lpstr>
      <vt:lpstr>Calibri</vt:lpstr>
      <vt:lpstr>Courier New</vt:lpstr>
      <vt:lpstr>Ebrima</vt:lpstr>
      <vt:lpstr>Franklin Gothic Book</vt:lpstr>
      <vt:lpstr>Raleway</vt:lpstr>
      <vt:lpstr>Times New Roman</vt:lpstr>
      <vt:lpstr>Verdana</vt:lpstr>
      <vt:lpstr>AIDS 2016_Template</vt:lpstr>
      <vt:lpstr>Apresentação do PowerPoint</vt:lpstr>
      <vt:lpstr>  PrEP scale up and STI management in Brazil  </vt:lpstr>
      <vt:lpstr>Conflict of Interest Disclosure</vt:lpstr>
      <vt:lpstr>National PrEP Guideline (PCDT PrEP)</vt:lpstr>
      <vt:lpstr>PrEP Guideline App</vt:lpstr>
      <vt:lpstr>Distribution of PrEP Services in Brasil</vt:lpstr>
      <vt:lpstr>Updated Guidelines for STI </vt:lpstr>
      <vt:lpstr>WHO on HIV Pre-exposure  prophylaxis (PrEP)</vt:lpstr>
      <vt:lpstr> Implementação da Profilaxia  Pré-Exposição ao HIV   Um projeto de demonstração- PrEP Brasil  </vt:lpstr>
      <vt:lpstr>Incidence of Syphilis over 96 weeks of follow-up</vt:lpstr>
      <vt:lpstr>Prevalence of Chlamydia and Gonorrhea over 96 weeks of follow-up</vt:lpstr>
      <vt:lpstr>Prevalence of Chlamydia, Gonorrhea and Syphilis at baseline</vt:lpstr>
      <vt:lpstr>Apresentação do PowerPoint</vt:lpstr>
      <vt:lpstr>Apresentação do PowerPoint</vt:lpstr>
      <vt:lpstr>Apresentação do PowerPoint</vt:lpstr>
      <vt:lpstr>Tests Methodologies for STI Screening and diagnosis</vt:lpstr>
      <vt:lpstr>Sampling Sites for Scale Up of Molecular STI Screening</vt:lpstr>
      <vt:lpstr>Rapid tests challenges in the Context of PrEP</vt:lpstr>
      <vt:lpstr>Sampling Sites for Scale Up of Molecular STI Screening</vt:lpstr>
      <vt:lpstr>What is the best frequency of screening for Chlamydia &amp; gonococcus ?</vt:lpstr>
      <vt:lpstr>Frequency of STI Screening</vt:lpstr>
      <vt:lpstr>Sampling Sites </vt:lpstr>
      <vt:lpstr>Central laoratories for STI Molecular diagnosis</vt:lpstr>
      <vt:lpstr>PrEP expansion in Brazil</vt:lpstr>
      <vt:lpstr>Acknowledgments</vt:lpstr>
      <vt:lpstr>Thank You 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Valdiléa Veloso</dc:creator>
  <cp:keywords/>
  <dc:description/>
  <cp:lastModifiedBy>Valdiléa Veloso</cp:lastModifiedBy>
  <cp:revision>76</cp:revision>
  <dcterms:created xsi:type="dcterms:W3CDTF">2017-02-13T16:18:36Z</dcterms:created>
  <dcterms:modified xsi:type="dcterms:W3CDTF">2019-07-21T17:21:38Z</dcterms:modified>
  <cp:category/>
</cp:coreProperties>
</file>